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media/image1.jpeg" ContentType="image/jpeg"/>
</Types>
</file>

<file path=_rels/.rels><?xml version="1.0" encoding="UTF-8" standalone="yes"?><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 id="290" r:id="rId42"/>
    <p:sldId id="291" r:id="rId43"/>
    <p:sldId id="292" r:id="rId44"/>
    <p:sldId id="293" r:id="rId45"/>
    <p:sldId id="294" r:id="rId46"/>
    <p:sldId id="295" r:id="rId47"/>
    <p:sldId id="296" r:id="rId48"/>
    <p:sldId id="297" r:id="rId49"/>
    <p:sldId id="298" r:id="rId50"/>
    <p:sldId id="299" r:id="rId51"/>
    <p:sldId id="300" r:id="rId52"/>
    <p:sldId id="301" r:id="rId53"/>
    <p:sldId id="302" r:id="rId54"/>
    <p:sldId id="303" r:id="rId55"/>
    <p:sldId id="304" r:id="rId56"/>
    <p:sldId id="305" r:id="rId57"/>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tabLst/>
      <a:defRPr b="1" baseline="0" cap="none" i="0" spc="0" strike="noStrike" sz="3000" u="none" kumimoji="0" normalizeH="0">
        <a:ln>
          <a:noFill/>
        </a:ln>
        <a:solidFill>
          <a:srgbClr val="000000"/>
        </a:solidFill>
        <a:effectLst/>
        <a:uFillTx/>
        <a:latin typeface="Helvetica Neue"/>
        <a:ea typeface="Helvetica Neue"/>
        <a:cs typeface="Helvetica Neue"/>
        <a:sym typeface="Helvetica Neue"/>
      </a:defRPr>
    </a:lvl1pPr>
    <a:lvl2pPr marL="0" marR="0" indent="228600" algn="ctr" defTabSz="825500" rtl="0" fontAlgn="auto" latinLnBrk="0" hangingPunct="0">
      <a:lnSpc>
        <a:spcPct val="100000"/>
      </a:lnSpc>
      <a:spcBef>
        <a:spcPts val="0"/>
      </a:spcBef>
      <a:spcAft>
        <a:spcPts val="0"/>
      </a:spcAft>
      <a:buClrTx/>
      <a:buSzTx/>
      <a:buFontTx/>
      <a:buNone/>
      <a:tabLst/>
      <a:defRPr b="1" baseline="0" cap="none" i="0" spc="0" strike="noStrike" sz="3000" u="none" kumimoji="0" normalizeH="0">
        <a:ln>
          <a:noFill/>
        </a:ln>
        <a:solidFill>
          <a:srgbClr val="000000"/>
        </a:solidFill>
        <a:effectLst/>
        <a:uFillTx/>
        <a:latin typeface="Helvetica Neue"/>
        <a:ea typeface="Helvetica Neue"/>
        <a:cs typeface="Helvetica Neue"/>
        <a:sym typeface="Helvetica Neue"/>
      </a:defRPr>
    </a:lvl2pPr>
    <a:lvl3pPr marL="0" marR="0" indent="457200" algn="ctr" defTabSz="825500" rtl="0" fontAlgn="auto" latinLnBrk="0" hangingPunct="0">
      <a:lnSpc>
        <a:spcPct val="100000"/>
      </a:lnSpc>
      <a:spcBef>
        <a:spcPts val="0"/>
      </a:spcBef>
      <a:spcAft>
        <a:spcPts val="0"/>
      </a:spcAft>
      <a:buClrTx/>
      <a:buSzTx/>
      <a:buFontTx/>
      <a:buNone/>
      <a:tabLst/>
      <a:defRPr b="1" baseline="0" cap="none" i="0" spc="0" strike="noStrike" sz="3000" u="none" kumimoji="0" normalizeH="0">
        <a:ln>
          <a:noFill/>
        </a:ln>
        <a:solidFill>
          <a:srgbClr val="000000"/>
        </a:solidFill>
        <a:effectLst/>
        <a:uFillTx/>
        <a:latin typeface="Helvetica Neue"/>
        <a:ea typeface="Helvetica Neue"/>
        <a:cs typeface="Helvetica Neue"/>
        <a:sym typeface="Helvetica Neue"/>
      </a:defRPr>
    </a:lvl3pPr>
    <a:lvl4pPr marL="0" marR="0" indent="685800" algn="ctr" defTabSz="825500" rtl="0" fontAlgn="auto" latinLnBrk="0" hangingPunct="0">
      <a:lnSpc>
        <a:spcPct val="100000"/>
      </a:lnSpc>
      <a:spcBef>
        <a:spcPts val="0"/>
      </a:spcBef>
      <a:spcAft>
        <a:spcPts val="0"/>
      </a:spcAft>
      <a:buClrTx/>
      <a:buSzTx/>
      <a:buFontTx/>
      <a:buNone/>
      <a:tabLst/>
      <a:defRPr b="1" baseline="0" cap="none" i="0" spc="0" strike="noStrike" sz="3000" u="none" kumimoji="0" normalizeH="0">
        <a:ln>
          <a:noFill/>
        </a:ln>
        <a:solidFill>
          <a:srgbClr val="000000"/>
        </a:solidFill>
        <a:effectLst/>
        <a:uFillTx/>
        <a:latin typeface="Helvetica Neue"/>
        <a:ea typeface="Helvetica Neue"/>
        <a:cs typeface="Helvetica Neue"/>
        <a:sym typeface="Helvetica Neue"/>
      </a:defRPr>
    </a:lvl4pPr>
    <a:lvl5pPr marL="0" marR="0" indent="914400" algn="ctr" defTabSz="825500" rtl="0" fontAlgn="auto" latinLnBrk="0" hangingPunct="0">
      <a:lnSpc>
        <a:spcPct val="100000"/>
      </a:lnSpc>
      <a:spcBef>
        <a:spcPts val="0"/>
      </a:spcBef>
      <a:spcAft>
        <a:spcPts val="0"/>
      </a:spcAft>
      <a:buClrTx/>
      <a:buSzTx/>
      <a:buFontTx/>
      <a:buNone/>
      <a:tabLst/>
      <a:defRPr b="1" baseline="0" cap="none" i="0" spc="0" strike="noStrike" sz="3000" u="none" kumimoji="0" normalizeH="0">
        <a:ln>
          <a:noFill/>
        </a:ln>
        <a:solidFill>
          <a:srgbClr val="000000"/>
        </a:solidFill>
        <a:effectLst/>
        <a:uFillTx/>
        <a:latin typeface="Helvetica Neue"/>
        <a:ea typeface="Helvetica Neue"/>
        <a:cs typeface="Helvetica Neue"/>
        <a:sym typeface="Helvetica Neue"/>
      </a:defRPr>
    </a:lvl5pPr>
    <a:lvl6pPr marL="0" marR="0" indent="1143000" algn="ctr" defTabSz="825500" rtl="0" fontAlgn="auto" latinLnBrk="0" hangingPunct="0">
      <a:lnSpc>
        <a:spcPct val="100000"/>
      </a:lnSpc>
      <a:spcBef>
        <a:spcPts val="0"/>
      </a:spcBef>
      <a:spcAft>
        <a:spcPts val="0"/>
      </a:spcAft>
      <a:buClrTx/>
      <a:buSzTx/>
      <a:buFontTx/>
      <a:buNone/>
      <a:tabLst/>
      <a:defRPr b="1" baseline="0" cap="none" i="0" spc="0" strike="noStrike" sz="3000" u="none" kumimoji="0" normalizeH="0">
        <a:ln>
          <a:noFill/>
        </a:ln>
        <a:solidFill>
          <a:srgbClr val="000000"/>
        </a:solidFill>
        <a:effectLst/>
        <a:uFillTx/>
        <a:latin typeface="Helvetica Neue"/>
        <a:ea typeface="Helvetica Neue"/>
        <a:cs typeface="Helvetica Neue"/>
        <a:sym typeface="Helvetica Neue"/>
      </a:defRPr>
    </a:lvl6pPr>
    <a:lvl7pPr marL="0" marR="0" indent="1371600" algn="ctr" defTabSz="825500" rtl="0" fontAlgn="auto" latinLnBrk="0" hangingPunct="0">
      <a:lnSpc>
        <a:spcPct val="100000"/>
      </a:lnSpc>
      <a:spcBef>
        <a:spcPts val="0"/>
      </a:spcBef>
      <a:spcAft>
        <a:spcPts val="0"/>
      </a:spcAft>
      <a:buClrTx/>
      <a:buSzTx/>
      <a:buFontTx/>
      <a:buNone/>
      <a:tabLst/>
      <a:defRPr b="1" baseline="0" cap="none" i="0" spc="0" strike="noStrike" sz="3000" u="none" kumimoji="0" normalizeH="0">
        <a:ln>
          <a:noFill/>
        </a:ln>
        <a:solidFill>
          <a:srgbClr val="000000"/>
        </a:solidFill>
        <a:effectLst/>
        <a:uFillTx/>
        <a:latin typeface="Helvetica Neue"/>
        <a:ea typeface="Helvetica Neue"/>
        <a:cs typeface="Helvetica Neue"/>
        <a:sym typeface="Helvetica Neue"/>
      </a:defRPr>
    </a:lvl7pPr>
    <a:lvl8pPr marL="0" marR="0" indent="1600200" algn="ctr" defTabSz="825500" rtl="0" fontAlgn="auto" latinLnBrk="0" hangingPunct="0">
      <a:lnSpc>
        <a:spcPct val="100000"/>
      </a:lnSpc>
      <a:spcBef>
        <a:spcPts val="0"/>
      </a:spcBef>
      <a:spcAft>
        <a:spcPts val="0"/>
      </a:spcAft>
      <a:buClrTx/>
      <a:buSzTx/>
      <a:buFontTx/>
      <a:buNone/>
      <a:tabLst/>
      <a:defRPr b="1" baseline="0" cap="none" i="0" spc="0" strike="noStrike" sz="3000" u="none" kumimoji="0" normalizeH="0">
        <a:ln>
          <a:noFill/>
        </a:ln>
        <a:solidFill>
          <a:srgbClr val="000000"/>
        </a:solidFill>
        <a:effectLst/>
        <a:uFillTx/>
        <a:latin typeface="Helvetica Neue"/>
        <a:ea typeface="Helvetica Neue"/>
        <a:cs typeface="Helvetica Neue"/>
        <a:sym typeface="Helvetica Neue"/>
      </a:defRPr>
    </a:lvl8pPr>
    <a:lvl9pPr marL="0" marR="0" indent="1828800" algn="ctr" defTabSz="825500" rtl="0" fontAlgn="auto" latinLnBrk="0" hangingPunct="0">
      <a:lnSpc>
        <a:spcPct val="100000"/>
      </a:lnSpc>
      <a:spcBef>
        <a:spcPts val="0"/>
      </a:spcBef>
      <a:spcAft>
        <a:spcPts val="0"/>
      </a:spcAft>
      <a:buClrTx/>
      <a:buSzTx/>
      <a:buFontTx/>
      <a:buNone/>
      <a:tabLst/>
      <a:defRPr b="1" baseline="0" cap="none" i="0" spc="0" strike="noStrike" sz="3000" u="none" kumimoji="0" normalizeH="0">
        <a:ln>
          <a:noFill/>
        </a:ln>
        <a:solidFill>
          <a:srgbClr val="000000"/>
        </a:solidFill>
        <a:effectLst/>
        <a:uFillTx/>
        <a:latin typeface="Helvetica Neue"/>
        <a:ea typeface="Helvetica Neue"/>
        <a:cs typeface="Helvetica Neue"/>
        <a:sym typeface="Helvetica Neue"/>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file>

<file path=ppt/presProps.xml><?xml version="1.0" encoding="utf-8"?>
<p:presentationPr xmlns:a="http://schemas.openxmlformats.org/drawingml/2006/main" xmlns:r="http://schemas.openxmlformats.org/officeDocument/2006/relationships" xmlns:p="http://schemas.openxmlformats.org/presentationml/2006/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b="def" i="def"/>
      <a:tcStyle>
        <a:tcBdr/>
        <a:fill>
          <a:solidFill>
            <a:srgbClr val="E3E5E8"/>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lumOff val="-13575"/>
            </a:schemeClr>
          </a:solidFill>
        </a:fill>
      </a:tcStyle>
    </a:firstCol>
    <a:lastRow>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hueOff val="114395"/>
              <a:lumOff val="-24975"/>
            </a:schemeClr>
          </a:solidFill>
        </a:fill>
      </a:tcStyle>
    </a:firstRow>
  </a:tblStyle>
  <a:tblStyle styleId="{C7B018BB-80A7-4F77-B60F-C8B233D01FF8}" styleName="">
    <a:tblBg/>
    <a:wholeTbl>
      <a:tcTxStyle b="off" i="off">
        <a:font>
          <a:latin typeface="Helvetica Neue"/>
          <a:ea typeface="Helvetica Neue"/>
          <a:cs typeface="Helvetica Neue"/>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b="def" i="def"/>
      <a:tcStyle>
        <a:tcBdr/>
        <a:fill>
          <a:solidFill>
            <a:srgbClr val="E1E0DA"/>
          </a:solidFill>
        </a:fill>
      </a:tcStyle>
    </a:band2H>
    <a:firstCol>
      <a:tcTxStyle b="off" i="off">
        <a:fontRef idx="minor">
          <a:srgbClr val="FFFFFF"/>
        </a:fontRef>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3">
              <a:hueOff val="362282"/>
              <a:satOff val="31803"/>
              <a:lumOff val="-18242"/>
            </a:schemeClr>
          </a:solidFill>
        </a:fill>
      </a:tcStyle>
    </a:firstCol>
    <a:lastRow>
      <a:tcTxStyle b="off" i="off">
        <a:font>
          <a:latin typeface="Helvetica Neue"/>
          <a:ea typeface="Helvetica Neue"/>
          <a:cs typeface="Helvetica Neue"/>
        </a:font>
        <a:srgbClr val="000000"/>
      </a:tcTxStyle>
      <a:tcStyle>
        <a:tcBdr>
          <a:left>
            <a:ln w="12700" cap="flat">
              <a:solidFill>
                <a:srgbClr val="606060"/>
              </a:solidFill>
              <a:prstDash val="solid"/>
              <a:miter lim="400000"/>
            </a:ln>
          </a:left>
          <a:right>
            <a:ln w="12700" cap="flat">
              <a:solidFill>
                <a:srgbClr val="606060"/>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EBEBEB"/>
          </a:solidFill>
        </a:fill>
      </a:tcStyle>
    </a:lastRow>
    <a:firstRow>
      <a:tcTxStyle b="off" i="off">
        <a:fontRef idx="minor">
          <a:srgbClr val="FFFFFF"/>
        </a:fontRef>
        <a:srgbClr val="FFFFFF"/>
      </a:tcTxStyle>
      <a:tcStyle>
        <a:tcBdr>
          <a:left>
            <a:ln w="12700" cap="flat">
              <a:solidFill>
                <a:srgbClr val="929292"/>
              </a:solidFill>
              <a:prstDash val="solid"/>
              <a:miter lim="400000"/>
            </a:ln>
          </a:left>
          <a:right>
            <a:ln w="12700" cap="flat">
              <a:solidFill>
                <a:srgbClr val="929292"/>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solidFill>
            <a:srgbClr val="017101"/>
          </a:solidFill>
        </a:fill>
      </a:tcStyle>
    </a:firstRow>
  </a:tblStyle>
  <a:tblStyle styleId="{EEE7283C-3CF3-47DC-8721-378D4A62B228}" styleName="">
    <a:tblBg/>
    <a:wholeTbl>
      <a:tcTxStyle b="off" i="off">
        <a:font>
          <a:latin typeface="Helvetica Neue Light"/>
          <a:ea typeface="Helvetica Neue Light"/>
          <a:cs typeface="Helvetica Neue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FAF7E9"/>
          </a:solidFill>
        </a:fill>
      </a:tcStyle>
    </a:wholeTbl>
    <a:band2H>
      <a:tcTxStyle b="def" i="def"/>
      <a:tcStyle>
        <a:tcBdr/>
        <a:fill>
          <a:solidFill>
            <a:srgbClr val="EDEADD"/>
          </a:solidFill>
        </a:fill>
      </a:tcStyle>
    </a:band2H>
    <a:firstCol>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9BA00"/>
          </a:solidFill>
        </a:fill>
      </a:tcStyle>
    </a:firstCol>
    <a:la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lastRow>
    <a:fir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firstRow>
  </a:tblStyle>
  <a:tblStyle styleId="{CF821DB8-F4EB-4A41-A1BA-3FCAFE7338EE}" styleName="">
    <a:tblBg/>
    <a:wholeTbl>
      <a:tcTxStyle b="off" i="off">
        <a:font>
          <a:latin typeface="Helvetica Neue"/>
          <a:ea typeface="Helvetica Neue"/>
          <a:cs typeface="Helvetica Neue"/>
        </a:font>
        <a:srgbClr val="000000"/>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EBEBEB"/>
          </a:solidFill>
        </a:fill>
      </a:tcStyle>
    </a:wholeTbl>
    <a:band2H>
      <a:tcTxStyle b="def" i="def"/>
      <a:tcStyle>
        <a:tcBdr/>
        <a:fill>
          <a:solidFill>
            <a:srgbClr val="DADBDA"/>
          </a:solidFill>
        </a:fill>
      </a:tcStyle>
    </a:band2H>
    <a:firstCol>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chemeClr val="accent6">
              <a:hueOff val="-146070"/>
              <a:satOff val="-10048"/>
              <a:lumOff val="-30626"/>
            </a:schemeClr>
          </a:solidFill>
        </a:fill>
      </a:tcStyle>
    </a:firstCol>
    <a:la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lastRow>
    <a:fir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firstRow>
  </a:tblStyle>
  <a:tblStyle styleId="{33BA23B1-9221-436E-865A-0063620EA4FD}" styleName="">
    <a:tblBg/>
    <a:wholeTbl>
      <a:tcTxStyle b="off" i="off">
        <a:font>
          <a:latin typeface="Helvetica Neue"/>
          <a:ea typeface="Helvetica Neue"/>
          <a:cs typeface="Helvetica Neue"/>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B5B5C1"/>
          </a:solidFill>
        </a:fill>
      </a:tcStyle>
    </a:wholeTbl>
    <a:band2H>
      <a:tcTxStyle b="def" i="def"/>
      <a:tcStyle>
        <a:tcBdr/>
        <a:fill>
          <a:solidFill>
            <a:srgbClr val="9A9AA5"/>
          </a:solidFill>
        </a:fill>
      </a:tcStyle>
    </a:band2H>
    <a:firstCol>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85F"/>
          </a:solidFill>
        </a:fill>
      </a:tcStyle>
    </a:firstCol>
    <a:la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lastRow>
    <a:fir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firstRow>
  </a:tblStyle>
  <a:tblStyle styleId="{2708684C-4D16-4618-839F-0558EEFCDFE6}" styleName="">
    <a:tblBg/>
    <a:wholeTbl>
      <a:tcTxStyle b="off"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b="def" i="def"/>
      <a:tcStyle>
        <a:tcBdr/>
        <a:fill>
          <a:solidFill>
            <a:srgbClr val="EDEEEE"/>
          </a:solidFill>
        </a:fill>
      </a:tcStyle>
    </a:band2H>
    <a:firstCol>
      <a:tcTxStyle b="on" i="off">
        <a:font>
          <a:latin typeface="Helvetica Neue"/>
          <a:ea typeface="Helvetica Neue"/>
          <a:cs typeface="Helvetica Neue"/>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showComments="1"/>
</file>

<file path=ppt/_rels/presentation.xml.rels><?xml version="1.0" encoding="UTF-8" standalone="yes"?><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 Id="rId34" Type="http://schemas.openxmlformats.org/officeDocument/2006/relationships/slide" Target="slides/slide27.xml"/><Relationship Id="rId35" Type="http://schemas.openxmlformats.org/officeDocument/2006/relationships/slide" Target="slides/slide28.xml"/><Relationship Id="rId36" Type="http://schemas.openxmlformats.org/officeDocument/2006/relationships/slide" Target="slides/slide29.xml"/><Relationship Id="rId37" Type="http://schemas.openxmlformats.org/officeDocument/2006/relationships/slide" Target="slides/slide30.xml"/><Relationship Id="rId38" Type="http://schemas.openxmlformats.org/officeDocument/2006/relationships/slide" Target="slides/slide31.xml"/><Relationship Id="rId39" Type="http://schemas.openxmlformats.org/officeDocument/2006/relationships/slide" Target="slides/slide32.xml"/><Relationship Id="rId40" Type="http://schemas.openxmlformats.org/officeDocument/2006/relationships/slide" Target="slides/slide33.xml"/><Relationship Id="rId41" Type="http://schemas.openxmlformats.org/officeDocument/2006/relationships/slide" Target="slides/slide34.xml"/><Relationship Id="rId42" Type="http://schemas.openxmlformats.org/officeDocument/2006/relationships/slide" Target="slides/slide35.xml"/><Relationship Id="rId43" Type="http://schemas.openxmlformats.org/officeDocument/2006/relationships/slide" Target="slides/slide36.xml"/><Relationship Id="rId44" Type="http://schemas.openxmlformats.org/officeDocument/2006/relationships/slide" Target="slides/slide37.xml"/><Relationship Id="rId45" Type="http://schemas.openxmlformats.org/officeDocument/2006/relationships/slide" Target="slides/slide38.xml"/><Relationship Id="rId46" Type="http://schemas.openxmlformats.org/officeDocument/2006/relationships/slide" Target="slides/slide39.xml"/><Relationship Id="rId47" Type="http://schemas.openxmlformats.org/officeDocument/2006/relationships/slide" Target="slides/slide40.xml"/><Relationship Id="rId48" Type="http://schemas.openxmlformats.org/officeDocument/2006/relationships/slide" Target="slides/slide41.xml"/><Relationship Id="rId49" Type="http://schemas.openxmlformats.org/officeDocument/2006/relationships/slide" Target="slides/slide42.xml"/><Relationship Id="rId50" Type="http://schemas.openxmlformats.org/officeDocument/2006/relationships/slide" Target="slides/slide43.xml"/><Relationship Id="rId51" Type="http://schemas.openxmlformats.org/officeDocument/2006/relationships/slide" Target="slides/slide44.xml"/><Relationship Id="rId52" Type="http://schemas.openxmlformats.org/officeDocument/2006/relationships/slide" Target="slides/slide45.xml"/><Relationship Id="rId53" Type="http://schemas.openxmlformats.org/officeDocument/2006/relationships/slide" Target="slides/slide46.xml"/><Relationship Id="rId54" Type="http://schemas.openxmlformats.org/officeDocument/2006/relationships/slide" Target="slides/slide47.xml"/><Relationship Id="rId55" Type="http://schemas.openxmlformats.org/officeDocument/2006/relationships/slide" Target="slides/slide48.xml"/><Relationship Id="rId56" Type="http://schemas.openxmlformats.org/officeDocument/2006/relationships/slide" Target="slides/slide49.xml"/><Relationship Id="rId57" Type="http://schemas.openxmlformats.org/officeDocument/2006/relationships/slide" Target="slides/slide50.xml"/></Relationships>

</file>

<file path=ppt/notesMasters/_rels/notesMaster1.xml.rels><?xml version="1.0" encoding="UTF-8" standalone="yes"?><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 name="Shape 116"/>
          <p:cNvSpPr/>
          <p:nvPr>
            <p:ph type="sldImg"/>
          </p:nvPr>
        </p:nvSpPr>
        <p:spPr>
          <a:xfrm>
            <a:off x="1143000" y="685800"/>
            <a:ext cx="4572000" cy="3429000"/>
          </a:xfrm>
          <a:prstGeom prst="rect">
            <a:avLst/>
          </a:prstGeom>
        </p:spPr>
        <p:txBody>
          <a:bodyPr/>
          <a:lstStyle/>
          <a:p>
            <a:pPr/>
          </a:p>
        </p:txBody>
      </p:sp>
      <p:sp>
        <p:nvSpPr>
          <p:cNvPr id="117" name="Shape 117"/>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showMasterSp="1" showMasterPhAnim="1">
  <p:cSld name="Заголовок и подзаголовок">
    <p:spTree>
      <p:nvGrpSpPr>
        <p:cNvPr id="1" name=""/>
        <p:cNvGrpSpPr/>
        <p:nvPr/>
      </p:nvGrpSpPr>
      <p:grpSpPr>
        <a:xfrm>
          <a:off x="0" y="0"/>
          <a:ext cx="0" cy="0"/>
          <a:chOff x="0" y="0"/>
          <a:chExt cx="0" cy="0"/>
        </a:xfrm>
      </p:grpSpPr>
      <p:sp>
        <p:nvSpPr>
          <p:cNvPr id="11" name="Текст заголовка"/>
          <p:cNvSpPr txBox="1"/>
          <p:nvPr>
            <p:ph type="title"/>
          </p:nvPr>
        </p:nvSpPr>
        <p:spPr>
          <a:xfrm>
            <a:off x="1778000" y="2298700"/>
            <a:ext cx="20828000" cy="4648200"/>
          </a:xfrm>
          <a:prstGeom prst="rect">
            <a:avLst/>
          </a:prstGeom>
        </p:spPr>
        <p:txBody>
          <a:bodyPr anchor="b"/>
          <a:lstStyle/>
          <a:p>
            <a:pPr/>
            <a:r>
              <a:t>Текст заголовка</a:t>
            </a:r>
          </a:p>
        </p:txBody>
      </p:sp>
      <p:sp>
        <p:nvSpPr>
          <p:cNvPr id="12" name="Уровень текста 1…"/>
          <p:cNvSpPr txBox="1"/>
          <p:nvPr>
            <p:ph type="body" sz="quarter" idx="1"/>
          </p:nvPr>
        </p:nvSpPr>
        <p:spPr>
          <a:xfrm>
            <a:off x="1778000" y="7073900"/>
            <a:ext cx="20828000" cy="1587500"/>
          </a:xfrm>
          <a:prstGeom prst="rect">
            <a:avLst/>
          </a:prstGeom>
        </p:spPr>
        <p:txBody>
          <a:bodyPr anchor="t"/>
          <a:lstStyle>
            <a:lvl1pPr marL="0" indent="0" algn="ctr">
              <a:spcBef>
                <a:spcPts val="0"/>
              </a:spcBef>
              <a:buSzTx/>
              <a:buNone/>
              <a:defRPr sz="5400"/>
            </a:lvl1pPr>
            <a:lvl2pPr marL="0" indent="228600" algn="ctr">
              <a:spcBef>
                <a:spcPts val="0"/>
              </a:spcBef>
              <a:buSzTx/>
              <a:buNone/>
              <a:defRPr sz="5400"/>
            </a:lvl2pPr>
            <a:lvl3pPr marL="0" indent="457200" algn="ctr">
              <a:spcBef>
                <a:spcPts val="0"/>
              </a:spcBef>
              <a:buSzTx/>
              <a:buNone/>
              <a:defRPr sz="5400"/>
            </a:lvl3pPr>
            <a:lvl4pPr marL="0" indent="685800" algn="ctr">
              <a:spcBef>
                <a:spcPts val="0"/>
              </a:spcBef>
              <a:buSzTx/>
              <a:buNone/>
              <a:defRPr sz="5400"/>
            </a:lvl4pPr>
            <a:lvl5pPr marL="0" indent="914400" algn="ctr">
              <a:spcBef>
                <a:spcPts val="0"/>
              </a:spcBef>
              <a:buSzTx/>
              <a:buNone/>
              <a:defRPr sz="5400"/>
            </a:lvl5pPr>
          </a:lstStyle>
          <a:p>
            <a:pPr/>
            <a:r>
              <a:t>Уровень текста 1</a:t>
            </a:r>
          </a:p>
          <a:p>
            <a:pPr lvl="1"/>
            <a:r>
              <a:t>Уровень текста 2</a:t>
            </a:r>
          </a:p>
          <a:p>
            <a:pPr lvl="2"/>
            <a:r>
              <a:t>Уровень текста 3</a:t>
            </a:r>
          </a:p>
          <a:p>
            <a:pPr lvl="3"/>
            <a:r>
              <a:t>Уровень текста 4</a:t>
            </a:r>
          </a:p>
          <a:p>
            <a:pPr lvl="4"/>
            <a:r>
              <a:t>Уровень текста 5</a:t>
            </a:r>
          </a:p>
        </p:txBody>
      </p:sp>
      <p:sp>
        <p:nvSpPr>
          <p:cNvPr id="13" name="Номер слайда"/>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type="tx" showMasterSp="1" showMasterPhAnim="1">
  <p:cSld name="Цитата">
    <p:spTree>
      <p:nvGrpSpPr>
        <p:cNvPr id="1" name=""/>
        <p:cNvGrpSpPr/>
        <p:nvPr/>
      </p:nvGrpSpPr>
      <p:grpSpPr>
        <a:xfrm>
          <a:off x="0" y="0"/>
          <a:ext cx="0" cy="0"/>
          <a:chOff x="0" y="0"/>
          <a:chExt cx="0" cy="0"/>
        </a:xfrm>
      </p:grpSpPr>
      <p:sp>
        <p:nvSpPr>
          <p:cNvPr id="93" name="— Иван Арсентьев"/>
          <p:cNvSpPr txBox="1"/>
          <p:nvPr>
            <p:ph type="body" sz="quarter" idx="13"/>
          </p:nvPr>
        </p:nvSpPr>
        <p:spPr>
          <a:xfrm>
            <a:off x="2387600" y="8953500"/>
            <a:ext cx="19621500" cy="585521"/>
          </a:xfrm>
          <a:prstGeom prst="rect">
            <a:avLst/>
          </a:prstGeom>
        </p:spPr>
        <p:txBody>
          <a:bodyPr anchor="t">
            <a:spAutoFit/>
          </a:bodyPr>
          <a:lstStyle>
            <a:lvl1pPr marL="0" indent="0" algn="ctr">
              <a:spcBef>
                <a:spcPts val="0"/>
              </a:spcBef>
              <a:buSzTx/>
              <a:buNone/>
              <a:defRPr i="1" sz="3200"/>
            </a:lvl1pPr>
          </a:lstStyle>
          <a:p>
            <a:pPr/>
            <a:r>
              <a:t>— Иван Арсентьев</a:t>
            </a:r>
          </a:p>
        </p:txBody>
      </p:sp>
      <p:sp>
        <p:nvSpPr>
          <p:cNvPr id="94" name="«Место ввода цитаты»."/>
          <p:cNvSpPr txBox="1"/>
          <p:nvPr>
            <p:ph type="body" sz="quarter" idx="14"/>
          </p:nvPr>
        </p:nvSpPr>
        <p:spPr>
          <a:xfrm>
            <a:off x="2387600" y="6076950"/>
            <a:ext cx="19621500" cy="825500"/>
          </a:xfrm>
          <a:prstGeom prst="rect">
            <a:avLst/>
          </a:prstGeom>
        </p:spPr>
        <p:txBody>
          <a:bodyPr>
            <a:spAutoFit/>
          </a:bodyPr>
          <a:lstStyle>
            <a:lvl1pPr marL="0" indent="0" algn="ctr">
              <a:spcBef>
                <a:spcPts val="0"/>
              </a:spcBef>
              <a:buSzTx/>
              <a:buNone/>
              <a:defRPr sz="4800">
                <a:latin typeface="+mn-lt"/>
                <a:ea typeface="+mn-ea"/>
                <a:cs typeface="+mn-cs"/>
                <a:sym typeface="Helvetica Neue Medium"/>
              </a:defRPr>
            </a:lvl1pPr>
          </a:lstStyle>
          <a:p>
            <a:pPr/>
            <a:r>
              <a:t>«Место ввода цитаты».</a:t>
            </a:r>
          </a:p>
        </p:txBody>
      </p:sp>
      <p:sp>
        <p:nvSpPr>
          <p:cNvPr id="95" name="Номер слайда"/>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type="tx" showMasterSp="1" showMasterPhAnim="1">
  <p:cSld name="Фото">
    <p:spTree>
      <p:nvGrpSpPr>
        <p:cNvPr id="1" name=""/>
        <p:cNvGrpSpPr/>
        <p:nvPr/>
      </p:nvGrpSpPr>
      <p:grpSpPr>
        <a:xfrm>
          <a:off x="0" y="0"/>
          <a:ext cx="0" cy="0"/>
          <a:chOff x="0" y="0"/>
          <a:chExt cx="0" cy="0"/>
        </a:xfrm>
      </p:grpSpPr>
      <p:sp>
        <p:nvSpPr>
          <p:cNvPr id="102" name="Изображение"/>
          <p:cNvSpPr/>
          <p:nvPr>
            <p:ph type="pic" idx="13"/>
          </p:nvPr>
        </p:nvSpPr>
        <p:spPr>
          <a:xfrm>
            <a:off x="0" y="0"/>
            <a:ext cx="24384000" cy="13716000"/>
          </a:xfrm>
          <a:prstGeom prst="rect">
            <a:avLst/>
          </a:prstGeom>
        </p:spPr>
        <p:txBody>
          <a:bodyPr lIns="91439" tIns="45719" rIns="91439" bIns="45719" anchor="t">
            <a:noAutofit/>
          </a:bodyPr>
          <a:lstStyle/>
          <a:p>
            <a:pPr/>
          </a:p>
        </p:txBody>
      </p:sp>
      <p:sp>
        <p:nvSpPr>
          <p:cNvPr id="103" name="Номер слайда"/>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type="tx" showMasterSp="1" showMasterPhAnim="1">
  <p:cSld name="Пустой">
    <p:spTree>
      <p:nvGrpSpPr>
        <p:cNvPr id="1" name=""/>
        <p:cNvGrpSpPr/>
        <p:nvPr/>
      </p:nvGrpSpPr>
      <p:grpSpPr>
        <a:xfrm>
          <a:off x="0" y="0"/>
          <a:ext cx="0" cy="0"/>
          <a:chOff x="0" y="0"/>
          <a:chExt cx="0" cy="0"/>
        </a:xfrm>
      </p:grpSpPr>
      <p:sp>
        <p:nvSpPr>
          <p:cNvPr id="110" name="Номер слайда"/>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type="tx" showMasterSp="1" showMasterPhAnim="1">
  <p:cSld name="Фото — горизонтально">
    <p:spTree>
      <p:nvGrpSpPr>
        <p:cNvPr id="1" name=""/>
        <p:cNvGrpSpPr/>
        <p:nvPr/>
      </p:nvGrpSpPr>
      <p:grpSpPr>
        <a:xfrm>
          <a:off x="0" y="0"/>
          <a:ext cx="0" cy="0"/>
          <a:chOff x="0" y="0"/>
          <a:chExt cx="0" cy="0"/>
        </a:xfrm>
      </p:grpSpPr>
      <p:sp>
        <p:nvSpPr>
          <p:cNvPr id="20" name="Изображение"/>
          <p:cNvSpPr/>
          <p:nvPr>
            <p:ph type="pic" idx="13"/>
          </p:nvPr>
        </p:nvSpPr>
        <p:spPr>
          <a:xfrm>
            <a:off x="3125968" y="673100"/>
            <a:ext cx="18135601" cy="8737600"/>
          </a:xfrm>
          <a:prstGeom prst="rect">
            <a:avLst/>
          </a:prstGeom>
        </p:spPr>
        <p:txBody>
          <a:bodyPr lIns="91439" tIns="45719" rIns="91439" bIns="45719" anchor="t">
            <a:noAutofit/>
          </a:bodyPr>
          <a:lstStyle/>
          <a:p>
            <a:pPr/>
          </a:p>
        </p:txBody>
      </p:sp>
      <p:sp>
        <p:nvSpPr>
          <p:cNvPr id="21" name="Текст заголовка"/>
          <p:cNvSpPr txBox="1"/>
          <p:nvPr>
            <p:ph type="title"/>
          </p:nvPr>
        </p:nvSpPr>
        <p:spPr>
          <a:xfrm>
            <a:off x="635000" y="9512300"/>
            <a:ext cx="23114000" cy="2006600"/>
          </a:xfrm>
          <a:prstGeom prst="rect">
            <a:avLst/>
          </a:prstGeom>
        </p:spPr>
        <p:txBody>
          <a:bodyPr anchor="b"/>
          <a:lstStyle/>
          <a:p>
            <a:pPr/>
            <a:r>
              <a:t>Текст заголовка</a:t>
            </a:r>
          </a:p>
        </p:txBody>
      </p:sp>
      <p:sp>
        <p:nvSpPr>
          <p:cNvPr id="22" name="Уровень текста 1…"/>
          <p:cNvSpPr txBox="1"/>
          <p:nvPr>
            <p:ph type="body" sz="quarter" idx="1"/>
          </p:nvPr>
        </p:nvSpPr>
        <p:spPr>
          <a:xfrm>
            <a:off x="635000" y="11442700"/>
            <a:ext cx="23114000" cy="1587500"/>
          </a:xfrm>
          <a:prstGeom prst="rect">
            <a:avLst/>
          </a:prstGeom>
        </p:spPr>
        <p:txBody>
          <a:bodyPr anchor="t"/>
          <a:lstStyle>
            <a:lvl1pPr marL="0" indent="0" algn="ctr">
              <a:spcBef>
                <a:spcPts val="0"/>
              </a:spcBef>
              <a:buSzTx/>
              <a:buNone/>
              <a:defRPr sz="5400"/>
            </a:lvl1pPr>
            <a:lvl2pPr marL="0" indent="228600" algn="ctr">
              <a:spcBef>
                <a:spcPts val="0"/>
              </a:spcBef>
              <a:buSzTx/>
              <a:buNone/>
              <a:defRPr sz="5400"/>
            </a:lvl2pPr>
            <a:lvl3pPr marL="0" indent="457200" algn="ctr">
              <a:spcBef>
                <a:spcPts val="0"/>
              </a:spcBef>
              <a:buSzTx/>
              <a:buNone/>
              <a:defRPr sz="5400"/>
            </a:lvl3pPr>
            <a:lvl4pPr marL="0" indent="685800" algn="ctr">
              <a:spcBef>
                <a:spcPts val="0"/>
              </a:spcBef>
              <a:buSzTx/>
              <a:buNone/>
              <a:defRPr sz="5400"/>
            </a:lvl4pPr>
            <a:lvl5pPr marL="0" indent="914400" algn="ctr">
              <a:spcBef>
                <a:spcPts val="0"/>
              </a:spcBef>
              <a:buSzTx/>
              <a:buNone/>
              <a:defRPr sz="5400"/>
            </a:lvl5pPr>
          </a:lstStyle>
          <a:p>
            <a:pPr/>
            <a:r>
              <a:t>Уровень текста 1</a:t>
            </a:r>
          </a:p>
          <a:p>
            <a:pPr lvl="1"/>
            <a:r>
              <a:t>Уровень текста 2</a:t>
            </a:r>
          </a:p>
          <a:p>
            <a:pPr lvl="2"/>
            <a:r>
              <a:t>Уровень текста 3</a:t>
            </a:r>
          </a:p>
          <a:p>
            <a:pPr lvl="3"/>
            <a:r>
              <a:t>Уровень текста 4</a:t>
            </a:r>
          </a:p>
          <a:p>
            <a:pPr lvl="4"/>
            <a:r>
              <a:t>Уровень текста 5</a:t>
            </a:r>
          </a:p>
        </p:txBody>
      </p:sp>
      <p:sp>
        <p:nvSpPr>
          <p:cNvPr id="23" name="Номер слайда"/>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type="tx" showMasterSp="1" showMasterPhAnim="1">
  <p:cSld name="Заголовок — по центру">
    <p:spTree>
      <p:nvGrpSpPr>
        <p:cNvPr id="1" name=""/>
        <p:cNvGrpSpPr/>
        <p:nvPr/>
      </p:nvGrpSpPr>
      <p:grpSpPr>
        <a:xfrm>
          <a:off x="0" y="0"/>
          <a:ext cx="0" cy="0"/>
          <a:chOff x="0" y="0"/>
          <a:chExt cx="0" cy="0"/>
        </a:xfrm>
      </p:grpSpPr>
      <p:sp>
        <p:nvSpPr>
          <p:cNvPr id="30" name="Текст заголовка"/>
          <p:cNvSpPr txBox="1"/>
          <p:nvPr>
            <p:ph type="title"/>
          </p:nvPr>
        </p:nvSpPr>
        <p:spPr>
          <a:xfrm>
            <a:off x="1778000" y="4533900"/>
            <a:ext cx="20828000" cy="4648200"/>
          </a:xfrm>
          <a:prstGeom prst="rect">
            <a:avLst/>
          </a:prstGeom>
        </p:spPr>
        <p:txBody>
          <a:bodyPr/>
          <a:lstStyle/>
          <a:p>
            <a:pPr/>
            <a:r>
              <a:t>Текст заголовка</a:t>
            </a:r>
          </a:p>
        </p:txBody>
      </p:sp>
      <p:sp>
        <p:nvSpPr>
          <p:cNvPr id="31" name="Номер слайда"/>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type="tx" showMasterSp="1" showMasterPhAnim="1">
  <p:cSld name="Фото — вертикально">
    <p:spTree>
      <p:nvGrpSpPr>
        <p:cNvPr id="1" name=""/>
        <p:cNvGrpSpPr/>
        <p:nvPr/>
      </p:nvGrpSpPr>
      <p:grpSpPr>
        <a:xfrm>
          <a:off x="0" y="0"/>
          <a:ext cx="0" cy="0"/>
          <a:chOff x="0" y="0"/>
          <a:chExt cx="0" cy="0"/>
        </a:xfrm>
      </p:grpSpPr>
      <p:sp>
        <p:nvSpPr>
          <p:cNvPr id="38" name="Изображение"/>
          <p:cNvSpPr/>
          <p:nvPr>
            <p:ph type="pic" sz="half" idx="13"/>
          </p:nvPr>
        </p:nvSpPr>
        <p:spPr>
          <a:xfrm>
            <a:off x="13165980" y="952500"/>
            <a:ext cx="9525001" cy="11468100"/>
          </a:xfrm>
          <a:prstGeom prst="rect">
            <a:avLst/>
          </a:prstGeom>
        </p:spPr>
        <p:txBody>
          <a:bodyPr lIns="91439" tIns="45719" rIns="91439" bIns="45719" anchor="t">
            <a:noAutofit/>
          </a:bodyPr>
          <a:lstStyle/>
          <a:p>
            <a:pPr/>
          </a:p>
        </p:txBody>
      </p:sp>
      <p:sp>
        <p:nvSpPr>
          <p:cNvPr id="39" name="Текст заголовка"/>
          <p:cNvSpPr txBox="1"/>
          <p:nvPr>
            <p:ph type="title"/>
          </p:nvPr>
        </p:nvSpPr>
        <p:spPr>
          <a:xfrm>
            <a:off x="1651000" y="952500"/>
            <a:ext cx="10223500" cy="5549900"/>
          </a:xfrm>
          <a:prstGeom prst="rect">
            <a:avLst/>
          </a:prstGeom>
        </p:spPr>
        <p:txBody>
          <a:bodyPr anchor="b"/>
          <a:lstStyle>
            <a:lvl1pPr>
              <a:defRPr sz="8400"/>
            </a:lvl1pPr>
          </a:lstStyle>
          <a:p>
            <a:pPr/>
            <a:r>
              <a:t>Текст заголовка</a:t>
            </a:r>
          </a:p>
        </p:txBody>
      </p:sp>
      <p:sp>
        <p:nvSpPr>
          <p:cNvPr id="40" name="Уровень текста 1…"/>
          <p:cNvSpPr txBox="1"/>
          <p:nvPr>
            <p:ph type="body" sz="quarter" idx="1"/>
          </p:nvPr>
        </p:nvSpPr>
        <p:spPr>
          <a:xfrm>
            <a:off x="1651000" y="6527800"/>
            <a:ext cx="10223500" cy="5727700"/>
          </a:xfrm>
          <a:prstGeom prst="rect">
            <a:avLst/>
          </a:prstGeom>
        </p:spPr>
        <p:txBody>
          <a:bodyPr anchor="t"/>
          <a:lstStyle>
            <a:lvl1pPr marL="0" indent="0" algn="ctr">
              <a:spcBef>
                <a:spcPts val="0"/>
              </a:spcBef>
              <a:buSzTx/>
              <a:buNone/>
              <a:defRPr sz="5400"/>
            </a:lvl1pPr>
            <a:lvl2pPr marL="0" indent="228600" algn="ctr">
              <a:spcBef>
                <a:spcPts val="0"/>
              </a:spcBef>
              <a:buSzTx/>
              <a:buNone/>
              <a:defRPr sz="5400"/>
            </a:lvl2pPr>
            <a:lvl3pPr marL="0" indent="457200" algn="ctr">
              <a:spcBef>
                <a:spcPts val="0"/>
              </a:spcBef>
              <a:buSzTx/>
              <a:buNone/>
              <a:defRPr sz="5400"/>
            </a:lvl3pPr>
            <a:lvl4pPr marL="0" indent="685800" algn="ctr">
              <a:spcBef>
                <a:spcPts val="0"/>
              </a:spcBef>
              <a:buSzTx/>
              <a:buNone/>
              <a:defRPr sz="5400"/>
            </a:lvl4pPr>
            <a:lvl5pPr marL="0" indent="914400" algn="ctr">
              <a:spcBef>
                <a:spcPts val="0"/>
              </a:spcBef>
              <a:buSzTx/>
              <a:buNone/>
              <a:defRPr sz="5400"/>
            </a:lvl5pPr>
          </a:lstStyle>
          <a:p>
            <a:pPr/>
            <a:r>
              <a:t>Уровень текста 1</a:t>
            </a:r>
          </a:p>
          <a:p>
            <a:pPr lvl="1"/>
            <a:r>
              <a:t>Уровень текста 2</a:t>
            </a:r>
          </a:p>
          <a:p>
            <a:pPr lvl="2"/>
            <a:r>
              <a:t>Уровень текста 3</a:t>
            </a:r>
          </a:p>
          <a:p>
            <a:pPr lvl="3"/>
            <a:r>
              <a:t>Уровень текста 4</a:t>
            </a:r>
          </a:p>
          <a:p>
            <a:pPr lvl="4"/>
            <a:r>
              <a:t>Уровень текста 5</a:t>
            </a:r>
          </a:p>
        </p:txBody>
      </p:sp>
      <p:sp>
        <p:nvSpPr>
          <p:cNvPr id="41" name="Номер слайда"/>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type="tx" showMasterSp="1" showMasterPhAnim="1">
  <p:cSld name="Заголовок — вверху">
    <p:spTree>
      <p:nvGrpSpPr>
        <p:cNvPr id="1" name=""/>
        <p:cNvGrpSpPr/>
        <p:nvPr/>
      </p:nvGrpSpPr>
      <p:grpSpPr>
        <a:xfrm>
          <a:off x="0" y="0"/>
          <a:ext cx="0" cy="0"/>
          <a:chOff x="0" y="0"/>
          <a:chExt cx="0" cy="0"/>
        </a:xfrm>
      </p:grpSpPr>
      <p:sp>
        <p:nvSpPr>
          <p:cNvPr id="48" name="Текст заголовка"/>
          <p:cNvSpPr txBox="1"/>
          <p:nvPr>
            <p:ph type="title"/>
          </p:nvPr>
        </p:nvSpPr>
        <p:spPr>
          <a:prstGeom prst="rect">
            <a:avLst/>
          </a:prstGeom>
        </p:spPr>
        <p:txBody>
          <a:bodyPr/>
          <a:lstStyle/>
          <a:p>
            <a:pPr/>
            <a:r>
              <a:t>Текст заголовка</a:t>
            </a:r>
          </a:p>
        </p:txBody>
      </p:sp>
      <p:sp>
        <p:nvSpPr>
          <p:cNvPr id="49" name="Номер слайда"/>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type="tx" showMasterSp="1" showMasterPhAnim="1">
  <p:cSld name="Заголовок и пункты">
    <p:spTree>
      <p:nvGrpSpPr>
        <p:cNvPr id="1" name=""/>
        <p:cNvGrpSpPr/>
        <p:nvPr/>
      </p:nvGrpSpPr>
      <p:grpSpPr>
        <a:xfrm>
          <a:off x="0" y="0"/>
          <a:ext cx="0" cy="0"/>
          <a:chOff x="0" y="0"/>
          <a:chExt cx="0" cy="0"/>
        </a:xfrm>
      </p:grpSpPr>
      <p:sp>
        <p:nvSpPr>
          <p:cNvPr id="56" name="Текст заголовка"/>
          <p:cNvSpPr txBox="1"/>
          <p:nvPr>
            <p:ph type="title"/>
          </p:nvPr>
        </p:nvSpPr>
        <p:spPr>
          <a:prstGeom prst="rect">
            <a:avLst/>
          </a:prstGeom>
        </p:spPr>
        <p:txBody>
          <a:bodyPr/>
          <a:lstStyle/>
          <a:p>
            <a:pPr/>
            <a:r>
              <a:t>Текст заголовка</a:t>
            </a:r>
          </a:p>
        </p:txBody>
      </p:sp>
      <p:sp>
        <p:nvSpPr>
          <p:cNvPr id="57" name="Уровень текста 1…"/>
          <p:cNvSpPr txBox="1"/>
          <p:nvPr>
            <p:ph type="body" idx="1"/>
          </p:nvPr>
        </p:nvSpPr>
        <p:spPr>
          <a:prstGeom prst="rect">
            <a:avLst/>
          </a:prstGeom>
        </p:spPr>
        <p:txBody>
          <a:bodyPr/>
          <a:lstStyle>
            <a:lvl1pPr>
              <a:defRPr sz="4800"/>
            </a:lvl1pPr>
            <a:lvl2pPr>
              <a:defRPr sz="4800"/>
            </a:lvl2pPr>
            <a:lvl3pPr>
              <a:defRPr sz="4800"/>
            </a:lvl3pPr>
            <a:lvl4pPr>
              <a:defRPr sz="4800"/>
            </a:lvl4pPr>
            <a:lvl5pPr>
              <a:defRPr sz="4800"/>
            </a:lvl5pPr>
          </a:lstStyle>
          <a:p>
            <a:pPr/>
            <a:r>
              <a:t>Уровень текста 1</a:t>
            </a:r>
          </a:p>
          <a:p>
            <a:pPr lvl="1"/>
            <a:r>
              <a:t>Уровень текста 2</a:t>
            </a:r>
          </a:p>
          <a:p>
            <a:pPr lvl="2"/>
            <a:r>
              <a:t>Уровень текста 3</a:t>
            </a:r>
          </a:p>
          <a:p>
            <a:pPr lvl="3"/>
            <a:r>
              <a:t>Уровень текста 4</a:t>
            </a:r>
          </a:p>
          <a:p>
            <a:pPr lvl="4"/>
            <a:r>
              <a:t>Уровень текста 5</a:t>
            </a:r>
          </a:p>
        </p:txBody>
      </p:sp>
      <p:sp>
        <p:nvSpPr>
          <p:cNvPr id="58" name="Номер слайда"/>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type="tx" showMasterSp="1" showMasterPhAnim="1">
  <p:cSld name="Заголовок, пункты и фото">
    <p:spTree>
      <p:nvGrpSpPr>
        <p:cNvPr id="1" name=""/>
        <p:cNvGrpSpPr/>
        <p:nvPr/>
      </p:nvGrpSpPr>
      <p:grpSpPr>
        <a:xfrm>
          <a:off x="0" y="0"/>
          <a:ext cx="0" cy="0"/>
          <a:chOff x="0" y="0"/>
          <a:chExt cx="0" cy="0"/>
        </a:xfrm>
      </p:grpSpPr>
      <p:sp>
        <p:nvSpPr>
          <p:cNvPr id="65" name="Изображение"/>
          <p:cNvSpPr/>
          <p:nvPr>
            <p:ph type="pic" sz="half" idx="13"/>
          </p:nvPr>
        </p:nvSpPr>
        <p:spPr>
          <a:xfrm>
            <a:off x="13169900" y="3149600"/>
            <a:ext cx="9525000" cy="9296400"/>
          </a:xfrm>
          <a:prstGeom prst="rect">
            <a:avLst/>
          </a:prstGeom>
        </p:spPr>
        <p:txBody>
          <a:bodyPr lIns="91439" tIns="45719" rIns="91439" bIns="45719" anchor="t">
            <a:noAutofit/>
          </a:bodyPr>
          <a:lstStyle/>
          <a:p>
            <a:pPr/>
          </a:p>
        </p:txBody>
      </p:sp>
      <p:sp>
        <p:nvSpPr>
          <p:cNvPr id="66" name="Текст заголовка"/>
          <p:cNvSpPr txBox="1"/>
          <p:nvPr>
            <p:ph type="title"/>
          </p:nvPr>
        </p:nvSpPr>
        <p:spPr>
          <a:prstGeom prst="rect">
            <a:avLst/>
          </a:prstGeom>
        </p:spPr>
        <p:txBody>
          <a:bodyPr/>
          <a:lstStyle/>
          <a:p>
            <a:pPr/>
            <a:r>
              <a:t>Текст заголовка</a:t>
            </a:r>
          </a:p>
        </p:txBody>
      </p:sp>
      <p:sp>
        <p:nvSpPr>
          <p:cNvPr id="67" name="Уровень текста 1…"/>
          <p:cNvSpPr txBox="1"/>
          <p:nvPr>
            <p:ph type="body" sz="half" idx="1"/>
          </p:nvPr>
        </p:nvSpPr>
        <p:spPr>
          <a:xfrm>
            <a:off x="1689100" y="3149600"/>
            <a:ext cx="10223500" cy="9296400"/>
          </a:xfrm>
          <a:prstGeom prst="rect">
            <a:avLst/>
          </a:prstGeom>
        </p:spPr>
        <p:txBody>
          <a:bodyPr/>
          <a:lstStyle>
            <a:lvl1pPr marL="558800" indent="-558800">
              <a:spcBef>
                <a:spcPts val="4500"/>
              </a:spcBef>
              <a:defRPr sz="3800"/>
            </a:lvl1pPr>
            <a:lvl2pPr marL="1117600" indent="-558800">
              <a:spcBef>
                <a:spcPts val="4500"/>
              </a:spcBef>
              <a:defRPr sz="3800"/>
            </a:lvl2pPr>
            <a:lvl3pPr marL="1676400" indent="-558800">
              <a:spcBef>
                <a:spcPts val="4500"/>
              </a:spcBef>
              <a:defRPr sz="3800"/>
            </a:lvl3pPr>
            <a:lvl4pPr marL="2235200" indent="-558800">
              <a:spcBef>
                <a:spcPts val="4500"/>
              </a:spcBef>
              <a:defRPr sz="3800"/>
            </a:lvl4pPr>
            <a:lvl5pPr marL="2794000" indent="-558800">
              <a:spcBef>
                <a:spcPts val="4500"/>
              </a:spcBef>
              <a:defRPr sz="3800"/>
            </a:lvl5pPr>
          </a:lstStyle>
          <a:p>
            <a:pPr/>
            <a:r>
              <a:t>Уровень текста 1</a:t>
            </a:r>
          </a:p>
          <a:p>
            <a:pPr lvl="1"/>
            <a:r>
              <a:t>Уровень текста 2</a:t>
            </a:r>
          </a:p>
          <a:p>
            <a:pPr lvl="2"/>
            <a:r>
              <a:t>Уровень текста 3</a:t>
            </a:r>
          </a:p>
          <a:p>
            <a:pPr lvl="3"/>
            <a:r>
              <a:t>Уровень текста 4</a:t>
            </a:r>
          </a:p>
          <a:p>
            <a:pPr lvl="4"/>
            <a:r>
              <a:t>Уровень текста 5</a:t>
            </a:r>
          </a:p>
        </p:txBody>
      </p:sp>
      <p:sp>
        <p:nvSpPr>
          <p:cNvPr id="68" name="Номер слайда"/>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type="tx" showMasterSp="1" showMasterPhAnim="1">
  <p:cSld name="Пункты">
    <p:spTree>
      <p:nvGrpSpPr>
        <p:cNvPr id="1" name=""/>
        <p:cNvGrpSpPr/>
        <p:nvPr/>
      </p:nvGrpSpPr>
      <p:grpSpPr>
        <a:xfrm>
          <a:off x="0" y="0"/>
          <a:ext cx="0" cy="0"/>
          <a:chOff x="0" y="0"/>
          <a:chExt cx="0" cy="0"/>
        </a:xfrm>
      </p:grpSpPr>
      <p:sp>
        <p:nvSpPr>
          <p:cNvPr id="75" name="Уровень текста 1…"/>
          <p:cNvSpPr txBox="1"/>
          <p:nvPr>
            <p:ph type="body" idx="1"/>
          </p:nvPr>
        </p:nvSpPr>
        <p:spPr>
          <a:xfrm>
            <a:off x="1689100" y="1778000"/>
            <a:ext cx="21005800" cy="10160000"/>
          </a:xfrm>
          <a:prstGeom prst="rect">
            <a:avLst/>
          </a:prstGeom>
        </p:spPr>
        <p:txBody>
          <a:bodyPr/>
          <a:lstStyle>
            <a:lvl1pPr>
              <a:defRPr sz="4800"/>
            </a:lvl1pPr>
            <a:lvl2pPr>
              <a:defRPr sz="4800"/>
            </a:lvl2pPr>
            <a:lvl3pPr>
              <a:defRPr sz="4800"/>
            </a:lvl3pPr>
            <a:lvl4pPr>
              <a:defRPr sz="4800"/>
            </a:lvl4pPr>
            <a:lvl5pPr>
              <a:defRPr sz="4800"/>
            </a:lvl5pPr>
          </a:lstStyle>
          <a:p>
            <a:pPr/>
            <a:r>
              <a:t>Уровень текста 1</a:t>
            </a:r>
          </a:p>
          <a:p>
            <a:pPr lvl="1"/>
            <a:r>
              <a:t>Уровень текста 2</a:t>
            </a:r>
          </a:p>
          <a:p>
            <a:pPr lvl="2"/>
            <a:r>
              <a:t>Уровень текста 3</a:t>
            </a:r>
          </a:p>
          <a:p>
            <a:pPr lvl="3"/>
            <a:r>
              <a:t>Уровень текста 4</a:t>
            </a:r>
          </a:p>
          <a:p>
            <a:pPr lvl="4"/>
            <a:r>
              <a:t>Уровень текста 5</a:t>
            </a:r>
          </a:p>
        </p:txBody>
      </p:sp>
      <p:sp>
        <p:nvSpPr>
          <p:cNvPr id="76" name="Номер слайда"/>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type="tx" showMasterSp="1" showMasterPhAnim="1">
  <p:cSld name="Фото — 3 шт.">
    <p:spTree>
      <p:nvGrpSpPr>
        <p:cNvPr id="1" name=""/>
        <p:cNvGrpSpPr/>
        <p:nvPr/>
      </p:nvGrpSpPr>
      <p:grpSpPr>
        <a:xfrm>
          <a:off x="0" y="0"/>
          <a:ext cx="0" cy="0"/>
          <a:chOff x="0" y="0"/>
          <a:chExt cx="0" cy="0"/>
        </a:xfrm>
      </p:grpSpPr>
      <p:sp>
        <p:nvSpPr>
          <p:cNvPr id="83" name="Изображение"/>
          <p:cNvSpPr/>
          <p:nvPr>
            <p:ph type="pic" sz="quarter" idx="13"/>
          </p:nvPr>
        </p:nvSpPr>
        <p:spPr>
          <a:xfrm>
            <a:off x="15760700" y="7048500"/>
            <a:ext cx="7404100" cy="5549900"/>
          </a:xfrm>
          <a:prstGeom prst="rect">
            <a:avLst/>
          </a:prstGeom>
        </p:spPr>
        <p:txBody>
          <a:bodyPr lIns="91439" tIns="45719" rIns="91439" bIns="45719" anchor="t">
            <a:noAutofit/>
          </a:bodyPr>
          <a:lstStyle/>
          <a:p>
            <a:pPr/>
          </a:p>
        </p:txBody>
      </p:sp>
      <p:sp>
        <p:nvSpPr>
          <p:cNvPr id="84" name="Изображение"/>
          <p:cNvSpPr/>
          <p:nvPr>
            <p:ph type="pic" sz="quarter" idx="14"/>
          </p:nvPr>
        </p:nvSpPr>
        <p:spPr>
          <a:xfrm>
            <a:off x="15760700" y="1130300"/>
            <a:ext cx="7404100" cy="5549900"/>
          </a:xfrm>
          <a:prstGeom prst="rect">
            <a:avLst/>
          </a:prstGeom>
        </p:spPr>
        <p:txBody>
          <a:bodyPr lIns="91439" tIns="45719" rIns="91439" bIns="45719" anchor="t">
            <a:noAutofit/>
          </a:bodyPr>
          <a:lstStyle/>
          <a:p>
            <a:pPr/>
          </a:p>
        </p:txBody>
      </p:sp>
      <p:sp>
        <p:nvSpPr>
          <p:cNvPr id="85" name="Изображение"/>
          <p:cNvSpPr/>
          <p:nvPr>
            <p:ph type="pic" idx="15"/>
          </p:nvPr>
        </p:nvSpPr>
        <p:spPr>
          <a:xfrm>
            <a:off x="1206500" y="1130300"/>
            <a:ext cx="14173200" cy="11468100"/>
          </a:xfrm>
          <a:prstGeom prst="rect">
            <a:avLst/>
          </a:prstGeom>
        </p:spPr>
        <p:txBody>
          <a:bodyPr lIns="91439" tIns="45719" rIns="91439" bIns="45719" anchor="t">
            <a:noAutofit/>
          </a:bodyPr>
          <a:lstStyle/>
          <a:p>
            <a:pPr/>
          </a:p>
        </p:txBody>
      </p:sp>
      <p:sp>
        <p:nvSpPr>
          <p:cNvPr id="86" name="Номер слайда"/>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standalone="yes"?><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p:bgPr>
    </p:bg>
    <p:spTree>
      <p:nvGrpSpPr>
        <p:cNvPr id="1" name=""/>
        <p:cNvGrpSpPr/>
        <p:nvPr/>
      </p:nvGrpSpPr>
      <p:grpSpPr>
        <a:xfrm>
          <a:off x="0" y="0"/>
          <a:ext cx="0" cy="0"/>
          <a:chOff x="0" y="0"/>
          <a:chExt cx="0" cy="0"/>
        </a:xfrm>
      </p:grpSpPr>
      <p:sp>
        <p:nvSpPr>
          <p:cNvPr id="2" name="Текст заголовка"/>
          <p:cNvSpPr txBox="1"/>
          <p:nvPr>
            <p:ph type="title"/>
          </p:nvPr>
        </p:nvSpPr>
        <p:spPr>
          <a:xfrm>
            <a:off x="1689100" y="355600"/>
            <a:ext cx="21005800" cy="22860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Текст заголовка</a:t>
            </a:r>
          </a:p>
        </p:txBody>
      </p:sp>
      <p:sp>
        <p:nvSpPr>
          <p:cNvPr id="3" name="Уровень текста 1…"/>
          <p:cNvSpPr txBox="1"/>
          <p:nvPr>
            <p:ph type="body" idx="1"/>
          </p:nvPr>
        </p:nvSpPr>
        <p:spPr>
          <a:xfrm>
            <a:off x="1689100" y="3149600"/>
            <a:ext cx="21005800" cy="92964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Уровень текста 1</a:t>
            </a:r>
          </a:p>
          <a:p>
            <a:pPr lvl="1"/>
            <a:r>
              <a:t>Уровень текста 2</a:t>
            </a:r>
          </a:p>
          <a:p>
            <a:pPr lvl="2"/>
            <a:r>
              <a:t>Уровень текста 3</a:t>
            </a:r>
          </a:p>
          <a:p>
            <a:pPr lvl="3"/>
            <a:r>
              <a:t>Уровень текста 4</a:t>
            </a:r>
          </a:p>
          <a:p>
            <a:pPr lvl="4"/>
            <a:r>
              <a:t>Уровень текста 5</a:t>
            </a:r>
          </a:p>
        </p:txBody>
      </p:sp>
      <p:sp>
        <p:nvSpPr>
          <p:cNvPr id="4" name="Номер слайда"/>
          <p:cNvSpPr txBox="1"/>
          <p:nvPr>
            <p:ph type="sldNum" sz="quarter" idx="2"/>
          </p:nvPr>
        </p:nvSpPr>
        <p:spPr>
          <a:xfrm>
            <a:off x="11959031" y="13081000"/>
            <a:ext cx="453238" cy="461059"/>
          </a:xfrm>
          <a:prstGeom prst="rect">
            <a:avLst/>
          </a:prstGeom>
          <a:ln w="12700">
            <a:miter lim="400000"/>
          </a:ln>
        </p:spPr>
        <p:txBody>
          <a:bodyPr wrap="none" lIns="50800" tIns="50800" rIns="50800" bIns="50800">
            <a:spAutoFit/>
          </a:bodyPr>
          <a:lstStyle>
            <a:lvl1pPr>
              <a:defRPr b="0" sz="2400">
                <a:latin typeface="Helvetica Neue Light"/>
                <a:ea typeface="Helvetica Neue Light"/>
                <a:cs typeface="Helvetica Neue Light"/>
                <a:sym typeface="Helvetica Neue Light"/>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transition xmlns:p14="http://schemas.microsoft.com/office/powerpoint/2010/main" spd="med" advClick="1"/>
  <p:txStyles>
    <p:titleStyle>
      <a:lvl1pPr marL="0" marR="0" indent="0" algn="ctr" defTabSz="825500" rtl="0" latinLnBrk="0">
        <a:lnSpc>
          <a:spcPct val="100000"/>
        </a:lnSpc>
        <a:spcBef>
          <a:spcPts val="0"/>
        </a:spcBef>
        <a:spcAft>
          <a:spcPts val="0"/>
        </a:spcAft>
        <a:buClrTx/>
        <a:buSzTx/>
        <a:buFontTx/>
        <a:buNone/>
        <a:tabLst/>
        <a:defRPr b="0" baseline="0" cap="none" i="0" spc="0" strike="noStrike" sz="11200" u="none">
          <a:ln>
            <a:noFill/>
          </a:ln>
          <a:solidFill>
            <a:srgbClr val="000000"/>
          </a:solidFill>
          <a:uFillTx/>
          <a:latin typeface="+mn-lt"/>
          <a:ea typeface="+mn-ea"/>
          <a:cs typeface="+mn-cs"/>
          <a:sym typeface="Helvetica Neue Medium"/>
        </a:defRPr>
      </a:lvl1pPr>
      <a:lvl2pPr marL="0" marR="0" indent="228600" algn="ctr" defTabSz="825500" rtl="0" latinLnBrk="0">
        <a:lnSpc>
          <a:spcPct val="100000"/>
        </a:lnSpc>
        <a:spcBef>
          <a:spcPts val="0"/>
        </a:spcBef>
        <a:spcAft>
          <a:spcPts val="0"/>
        </a:spcAft>
        <a:buClrTx/>
        <a:buSzTx/>
        <a:buFontTx/>
        <a:buNone/>
        <a:tabLst/>
        <a:defRPr b="0" baseline="0" cap="none" i="0" spc="0" strike="noStrike" sz="11200" u="none">
          <a:ln>
            <a:noFill/>
          </a:ln>
          <a:solidFill>
            <a:srgbClr val="000000"/>
          </a:solidFill>
          <a:uFillTx/>
          <a:latin typeface="+mn-lt"/>
          <a:ea typeface="+mn-ea"/>
          <a:cs typeface="+mn-cs"/>
          <a:sym typeface="Helvetica Neue Medium"/>
        </a:defRPr>
      </a:lvl2pPr>
      <a:lvl3pPr marL="0" marR="0" indent="457200" algn="ctr" defTabSz="825500" rtl="0" latinLnBrk="0">
        <a:lnSpc>
          <a:spcPct val="100000"/>
        </a:lnSpc>
        <a:spcBef>
          <a:spcPts val="0"/>
        </a:spcBef>
        <a:spcAft>
          <a:spcPts val="0"/>
        </a:spcAft>
        <a:buClrTx/>
        <a:buSzTx/>
        <a:buFontTx/>
        <a:buNone/>
        <a:tabLst/>
        <a:defRPr b="0" baseline="0" cap="none" i="0" spc="0" strike="noStrike" sz="11200" u="none">
          <a:ln>
            <a:noFill/>
          </a:ln>
          <a:solidFill>
            <a:srgbClr val="000000"/>
          </a:solidFill>
          <a:uFillTx/>
          <a:latin typeface="+mn-lt"/>
          <a:ea typeface="+mn-ea"/>
          <a:cs typeface="+mn-cs"/>
          <a:sym typeface="Helvetica Neue Medium"/>
        </a:defRPr>
      </a:lvl3pPr>
      <a:lvl4pPr marL="0" marR="0" indent="685800" algn="ctr" defTabSz="825500" rtl="0" latinLnBrk="0">
        <a:lnSpc>
          <a:spcPct val="100000"/>
        </a:lnSpc>
        <a:spcBef>
          <a:spcPts val="0"/>
        </a:spcBef>
        <a:spcAft>
          <a:spcPts val="0"/>
        </a:spcAft>
        <a:buClrTx/>
        <a:buSzTx/>
        <a:buFontTx/>
        <a:buNone/>
        <a:tabLst/>
        <a:defRPr b="0" baseline="0" cap="none" i="0" spc="0" strike="noStrike" sz="11200" u="none">
          <a:ln>
            <a:noFill/>
          </a:ln>
          <a:solidFill>
            <a:srgbClr val="000000"/>
          </a:solidFill>
          <a:uFillTx/>
          <a:latin typeface="+mn-lt"/>
          <a:ea typeface="+mn-ea"/>
          <a:cs typeface="+mn-cs"/>
          <a:sym typeface="Helvetica Neue Medium"/>
        </a:defRPr>
      </a:lvl4pPr>
      <a:lvl5pPr marL="0" marR="0" indent="914400" algn="ctr" defTabSz="825500" rtl="0" latinLnBrk="0">
        <a:lnSpc>
          <a:spcPct val="100000"/>
        </a:lnSpc>
        <a:spcBef>
          <a:spcPts val="0"/>
        </a:spcBef>
        <a:spcAft>
          <a:spcPts val="0"/>
        </a:spcAft>
        <a:buClrTx/>
        <a:buSzTx/>
        <a:buFontTx/>
        <a:buNone/>
        <a:tabLst/>
        <a:defRPr b="0" baseline="0" cap="none" i="0" spc="0" strike="noStrike" sz="11200" u="none">
          <a:ln>
            <a:noFill/>
          </a:ln>
          <a:solidFill>
            <a:srgbClr val="000000"/>
          </a:solidFill>
          <a:uFillTx/>
          <a:latin typeface="+mn-lt"/>
          <a:ea typeface="+mn-ea"/>
          <a:cs typeface="+mn-cs"/>
          <a:sym typeface="Helvetica Neue Medium"/>
        </a:defRPr>
      </a:lvl5pPr>
      <a:lvl6pPr marL="0" marR="0" indent="1143000" algn="ctr" defTabSz="825500" rtl="0" latinLnBrk="0">
        <a:lnSpc>
          <a:spcPct val="100000"/>
        </a:lnSpc>
        <a:spcBef>
          <a:spcPts val="0"/>
        </a:spcBef>
        <a:spcAft>
          <a:spcPts val="0"/>
        </a:spcAft>
        <a:buClrTx/>
        <a:buSzTx/>
        <a:buFontTx/>
        <a:buNone/>
        <a:tabLst/>
        <a:defRPr b="0" baseline="0" cap="none" i="0" spc="0" strike="noStrike" sz="11200" u="none">
          <a:ln>
            <a:noFill/>
          </a:ln>
          <a:solidFill>
            <a:srgbClr val="000000"/>
          </a:solidFill>
          <a:uFillTx/>
          <a:latin typeface="+mn-lt"/>
          <a:ea typeface="+mn-ea"/>
          <a:cs typeface="+mn-cs"/>
          <a:sym typeface="Helvetica Neue Medium"/>
        </a:defRPr>
      </a:lvl6pPr>
      <a:lvl7pPr marL="0" marR="0" indent="1371600" algn="ctr" defTabSz="825500" rtl="0" latinLnBrk="0">
        <a:lnSpc>
          <a:spcPct val="100000"/>
        </a:lnSpc>
        <a:spcBef>
          <a:spcPts val="0"/>
        </a:spcBef>
        <a:spcAft>
          <a:spcPts val="0"/>
        </a:spcAft>
        <a:buClrTx/>
        <a:buSzTx/>
        <a:buFontTx/>
        <a:buNone/>
        <a:tabLst/>
        <a:defRPr b="0" baseline="0" cap="none" i="0" spc="0" strike="noStrike" sz="11200" u="none">
          <a:ln>
            <a:noFill/>
          </a:ln>
          <a:solidFill>
            <a:srgbClr val="000000"/>
          </a:solidFill>
          <a:uFillTx/>
          <a:latin typeface="+mn-lt"/>
          <a:ea typeface="+mn-ea"/>
          <a:cs typeface="+mn-cs"/>
          <a:sym typeface="Helvetica Neue Medium"/>
        </a:defRPr>
      </a:lvl7pPr>
      <a:lvl8pPr marL="0" marR="0" indent="1600200" algn="ctr" defTabSz="825500" rtl="0" latinLnBrk="0">
        <a:lnSpc>
          <a:spcPct val="100000"/>
        </a:lnSpc>
        <a:spcBef>
          <a:spcPts val="0"/>
        </a:spcBef>
        <a:spcAft>
          <a:spcPts val="0"/>
        </a:spcAft>
        <a:buClrTx/>
        <a:buSzTx/>
        <a:buFontTx/>
        <a:buNone/>
        <a:tabLst/>
        <a:defRPr b="0" baseline="0" cap="none" i="0" spc="0" strike="noStrike" sz="11200" u="none">
          <a:ln>
            <a:noFill/>
          </a:ln>
          <a:solidFill>
            <a:srgbClr val="000000"/>
          </a:solidFill>
          <a:uFillTx/>
          <a:latin typeface="+mn-lt"/>
          <a:ea typeface="+mn-ea"/>
          <a:cs typeface="+mn-cs"/>
          <a:sym typeface="Helvetica Neue Medium"/>
        </a:defRPr>
      </a:lvl8pPr>
      <a:lvl9pPr marL="0" marR="0" indent="1828800" algn="ctr" defTabSz="825500" rtl="0" latinLnBrk="0">
        <a:lnSpc>
          <a:spcPct val="100000"/>
        </a:lnSpc>
        <a:spcBef>
          <a:spcPts val="0"/>
        </a:spcBef>
        <a:spcAft>
          <a:spcPts val="0"/>
        </a:spcAft>
        <a:buClrTx/>
        <a:buSzTx/>
        <a:buFontTx/>
        <a:buNone/>
        <a:tabLst/>
        <a:defRPr b="0" baseline="0" cap="none" i="0" spc="0" strike="noStrike" sz="11200" u="none">
          <a:ln>
            <a:noFill/>
          </a:ln>
          <a:solidFill>
            <a:srgbClr val="000000"/>
          </a:solidFill>
          <a:uFillTx/>
          <a:latin typeface="+mn-lt"/>
          <a:ea typeface="+mn-ea"/>
          <a:cs typeface="+mn-cs"/>
          <a:sym typeface="Helvetica Neue Medium"/>
        </a:defRPr>
      </a:lvl9pPr>
    </p:titleStyle>
    <p:bodyStyle>
      <a:lvl1pPr marL="635000" marR="0" indent="-635000" algn="l" defTabSz="825500" latinLnBrk="0">
        <a:lnSpc>
          <a:spcPct val="100000"/>
        </a:lnSpc>
        <a:spcBef>
          <a:spcPts val="5900"/>
        </a:spcBef>
        <a:spcAft>
          <a:spcPts val="0"/>
        </a:spcAft>
        <a:buClrTx/>
        <a:buSzPct val="125000"/>
        <a:buFontTx/>
        <a:buChar char="•"/>
        <a:tabLst/>
        <a:defRPr b="0" baseline="0" cap="none" i="0" spc="0" strike="noStrike" sz="5200" u="none">
          <a:ln>
            <a:noFill/>
          </a:ln>
          <a:solidFill>
            <a:srgbClr val="000000"/>
          </a:solidFill>
          <a:uFillTx/>
          <a:latin typeface="Helvetica Neue"/>
          <a:ea typeface="Helvetica Neue"/>
          <a:cs typeface="Helvetica Neue"/>
          <a:sym typeface="Helvetica Neue"/>
        </a:defRPr>
      </a:lvl1pPr>
      <a:lvl2pPr marL="1270000" marR="0" indent="-635000" algn="l" defTabSz="825500" latinLnBrk="0">
        <a:lnSpc>
          <a:spcPct val="100000"/>
        </a:lnSpc>
        <a:spcBef>
          <a:spcPts val="5900"/>
        </a:spcBef>
        <a:spcAft>
          <a:spcPts val="0"/>
        </a:spcAft>
        <a:buClrTx/>
        <a:buSzPct val="125000"/>
        <a:buFontTx/>
        <a:buChar char="•"/>
        <a:tabLst/>
        <a:defRPr b="0" baseline="0" cap="none" i="0" spc="0" strike="noStrike" sz="5200" u="none">
          <a:ln>
            <a:noFill/>
          </a:ln>
          <a:solidFill>
            <a:srgbClr val="000000"/>
          </a:solidFill>
          <a:uFillTx/>
          <a:latin typeface="Helvetica Neue"/>
          <a:ea typeface="Helvetica Neue"/>
          <a:cs typeface="Helvetica Neue"/>
          <a:sym typeface="Helvetica Neue"/>
        </a:defRPr>
      </a:lvl2pPr>
      <a:lvl3pPr marL="1905000" marR="0" indent="-635000" algn="l" defTabSz="825500" latinLnBrk="0">
        <a:lnSpc>
          <a:spcPct val="100000"/>
        </a:lnSpc>
        <a:spcBef>
          <a:spcPts val="5900"/>
        </a:spcBef>
        <a:spcAft>
          <a:spcPts val="0"/>
        </a:spcAft>
        <a:buClrTx/>
        <a:buSzPct val="125000"/>
        <a:buFontTx/>
        <a:buChar char="•"/>
        <a:tabLst/>
        <a:defRPr b="0" baseline="0" cap="none" i="0" spc="0" strike="noStrike" sz="5200" u="none">
          <a:ln>
            <a:noFill/>
          </a:ln>
          <a:solidFill>
            <a:srgbClr val="000000"/>
          </a:solidFill>
          <a:uFillTx/>
          <a:latin typeface="Helvetica Neue"/>
          <a:ea typeface="Helvetica Neue"/>
          <a:cs typeface="Helvetica Neue"/>
          <a:sym typeface="Helvetica Neue"/>
        </a:defRPr>
      </a:lvl3pPr>
      <a:lvl4pPr marL="2540000" marR="0" indent="-635000" algn="l" defTabSz="825500" latinLnBrk="0">
        <a:lnSpc>
          <a:spcPct val="100000"/>
        </a:lnSpc>
        <a:spcBef>
          <a:spcPts val="5900"/>
        </a:spcBef>
        <a:spcAft>
          <a:spcPts val="0"/>
        </a:spcAft>
        <a:buClrTx/>
        <a:buSzPct val="125000"/>
        <a:buFontTx/>
        <a:buChar char="•"/>
        <a:tabLst/>
        <a:defRPr b="0" baseline="0" cap="none" i="0" spc="0" strike="noStrike" sz="5200" u="none">
          <a:ln>
            <a:noFill/>
          </a:ln>
          <a:solidFill>
            <a:srgbClr val="000000"/>
          </a:solidFill>
          <a:uFillTx/>
          <a:latin typeface="Helvetica Neue"/>
          <a:ea typeface="Helvetica Neue"/>
          <a:cs typeface="Helvetica Neue"/>
          <a:sym typeface="Helvetica Neue"/>
        </a:defRPr>
      </a:lvl4pPr>
      <a:lvl5pPr marL="3175000" marR="0" indent="-635000" algn="l" defTabSz="825500" latinLnBrk="0">
        <a:lnSpc>
          <a:spcPct val="100000"/>
        </a:lnSpc>
        <a:spcBef>
          <a:spcPts val="5900"/>
        </a:spcBef>
        <a:spcAft>
          <a:spcPts val="0"/>
        </a:spcAft>
        <a:buClrTx/>
        <a:buSzPct val="125000"/>
        <a:buFontTx/>
        <a:buChar char="•"/>
        <a:tabLst/>
        <a:defRPr b="0" baseline="0" cap="none" i="0" spc="0" strike="noStrike" sz="5200" u="none">
          <a:ln>
            <a:noFill/>
          </a:ln>
          <a:solidFill>
            <a:srgbClr val="000000"/>
          </a:solidFill>
          <a:uFillTx/>
          <a:latin typeface="Helvetica Neue"/>
          <a:ea typeface="Helvetica Neue"/>
          <a:cs typeface="Helvetica Neue"/>
          <a:sym typeface="Helvetica Neue"/>
        </a:defRPr>
      </a:lvl5pPr>
      <a:lvl6pPr marL="3810000" marR="0" indent="-635000" algn="l" defTabSz="825500" latinLnBrk="0">
        <a:lnSpc>
          <a:spcPct val="100000"/>
        </a:lnSpc>
        <a:spcBef>
          <a:spcPts val="5900"/>
        </a:spcBef>
        <a:spcAft>
          <a:spcPts val="0"/>
        </a:spcAft>
        <a:buClrTx/>
        <a:buSzPct val="125000"/>
        <a:buFontTx/>
        <a:buChar char="•"/>
        <a:tabLst/>
        <a:defRPr b="0" baseline="0" cap="none" i="0" spc="0" strike="noStrike" sz="5200" u="none">
          <a:ln>
            <a:noFill/>
          </a:ln>
          <a:solidFill>
            <a:srgbClr val="000000"/>
          </a:solidFill>
          <a:uFillTx/>
          <a:latin typeface="Helvetica Neue"/>
          <a:ea typeface="Helvetica Neue"/>
          <a:cs typeface="Helvetica Neue"/>
          <a:sym typeface="Helvetica Neue"/>
        </a:defRPr>
      </a:lvl6pPr>
      <a:lvl7pPr marL="4445000" marR="0" indent="-635000" algn="l" defTabSz="825500" latinLnBrk="0">
        <a:lnSpc>
          <a:spcPct val="100000"/>
        </a:lnSpc>
        <a:spcBef>
          <a:spcPts val="5900"/>
        </a:spcBef>
        <a:spcAft>
          <a:spcPts val="0"/>
        </a:spcAft>
        <a:buClrTx/>
        <a:buSzPct val="125000"/>
        <a:buFontTx/>
        <a:buChar char="•"/>
        <a:tabLst/>
        <a:defRPr b="0" baseline="0" cap="none" i="0" spc="0" strike="noStrike" sz="5200" u="none">
          <a:ln>
            <a:noFill/>
          </a:ln>
          <a:solidFill>
            <a:srgbClr val="000000"/>
          </a:solidFill>
          <a:uFillTx/>
          <a:latin typeface="Helvetica Neue"/>
          <a:ea typeface="Helvetica Neue"/>
          <a:cs typeface="Helvetica Neue"/>
          <a:sym typeface="Helvetica Neue"/>
        </a:defRPr>
      </a:lvl7pPr>
      <a:lvl8pPr marL="5080000" marR="0" indent="-635000" algn="l" defTabSz="825500" latinLnBrk="0">
        <a:lnSpc>
          <a:spcPct val="100000"/>
        </a:lnSpc>
        <a:spcBef>
          <a:spcPts val="5900"/>
        </a:spcBef>
        <a:spcAft>
          <a:spcPts val="0"/>
        </a:spcAft>
        <a:buClrTx/>
        <a:buSzPct val="125000"/>
        <a:buFontTx/>
        <a:buChar char="•"/>
        <a:tabLst/>
        <a:defRPr b="0" baseline="0" cap="none" i="0" spc="0" strike="noStrike" sz="5200" u="none">
          <a:ln>
            <a:noFill/>
          </a:ln>
          <a:solidFill>
            <a:srgbClr val="000000"/>
          </a:solidFill>
          <a:uFillTx/>
          <a:latin typeface="Helvetica Neue"/>
          <a:ea typeface="Helvetica Neue"/>
          <a:cs typeface="Helvetica Neue"/>
          <a:sym typeface="Helvetica Neue"/>
        </a:defRPr>
      </a:lvl8pPr>
      <a:lvl9pPr marL="5715000" marR="0" indent="-635000" algn="l" defTabSz="825500" latinLnBrk="0">
        <a:lnSpc>
          <a:spcPct val="100000"/>
        </a:lnSpc>
        <a:spcBef>
          <a:spcPts val="5900"/>
        </a:spcBef>
        <a:spcAft>
          <a:spcPts val="0"/>
        </a:spcAft>
        <a:buClrTx/>
        <a:buSzPct val="125000"/>
        <a:buFontTx/>
        <a:buChar char="•"/>
        <a:tabLst/>
        <a:defRPr b="0" baseline="0" cap="none" i="0" spc="0" strike="noStrike" sz="5200" u="none">
          <a:ln>
            <a:noFill/>
          </a:ln>
          <a:solidFill>
            <a:srgbClr val="000000"/>
          </a:solidFill>
          <a:uFillTx/>
          <a:latin typeface="Helvetica Neue"/>
          <a:ea typeface="Helvetica Neue"/>
          <a:cs typeface="Helvetica Neue"/>
          <a:sym typeface="Helvetica Neue"/>
        </a:defRPr>
      </a:lvl9pPr>
    </p:bodyStyle>
    <p:otherStyle>
      <a:lvl1pPr marL="0" marR="0" indent="0" algn="ctr" defTabSz="825500" rtl="0" latinLnBrk="0">
        <a:lnSpc>
          <a:spcPct val="100000"/>
        </a:lnSpc>
        <a:spcBef>
          <a:spcPts val="0"/>
        </a:spcBef>
        <a:spcAft>
          <a:spcPts val="0"/>
        </a:spcAft>
        <a:buClrTx/>
        <a:buSzTx/>
        <a:buFontTx/>
        <a:buNone/>
        <a:tabLst/>
        <a:defRPr b="0" baseline="0" cap="none" i="0" spc="0" strike="noStrike" sz="2400" u="none">
          <a:ln>
            <a:noFill/>
          </a:ln>
          <a:solidFill>
            <a:schemeClr val="tx1"/>
          </a:solidFill>
          <a:uFillTx/>
          <a:latin typeface="+mn-lt"/>
          <a:ea typeface="+mn-ea"/>
          <a:cs typeface="+mn-cs"/>
          <a:sym typeface="Helvetica Neue Light"/>
        </a:defRPr>
      </a:lvl1pPr>
      <a:lvl2pPr marL="0" marR="0" indent="228600" algn="ctr" defTabSz="825500" rtl="0" latinLnBrk="0">
        <a:lnSpc>
          <a:spcPct val="100000"/>
        </a:lnSpc>
        <a:spcBef>
          <a:spcPts val="0"/>
        </a:spcBef>
        <a:spcAft>
          <a:spcPts val="0"/>
        </a:spcAft>
        <a:buClrTx/>
        <a:buSzTx/>
        <a:buFontTx/>
        <a:buNone/>
        <a:tabLst/>
        <a:defRPr b="0" baseline="0" cap="none" i="0" spc="0" strike="noStrike" sz="2400" u="none">
          <a:ln>
            <a:noFill/>
          </a:ln>
          <a:solidFill>
            <a:schemeClr val="tx1"/>
          </a:solidFill>
          <a:uFillTx/>
          <a:latin typeface="+mn-lt"/>
          <a:ea typeface="+mn-ea"/>
          <a:cs typeface="+mn-cs"/>
          <a:sym typeface="Helvetica Neue Light"/>
        </a:defRPr>
      </a:lvl2pPr>
      <a:lvl3pPr marL="0" marR="0" indent="457200" algn="ctr" defTabSz="825500" rtl="0" latinLnBrk="0">
        <a:lnSpc>
          <a:spcPct val="100000"/>
        </a:lnSpc>
        <a:spcBef>
          <a:spcPts val="0"/>
        </a:spcBef>
        <a:spcAft>
          <a:spcPts val="0"/>
        </a:spcAft>
        <a:buClrTx/>
        <a:buSzTx/>
        <a:buFontTx/>
        <a:buNone/>
        <a:tabLst/>
        <a:defRPr b="0" baseline="0" cap="none" i="0" spc="0" strike="noStrike" sz="2400" u="none">
          <a:ln>
            <a:noFill/>
          </a:ln>
          <a:solidFill>
            <a:schemeClr val="tx1"/>
          </a:solidFill>
          <a:uFillTx/>
          <a:latin typeface="+mn-lt"/>
          <a:ea typeface="+mn-ea"/>
          <a:cs typeface="+mn-cs"/>
          <a:sym typeface="Helvetica Neue Light"/>
        </a:defRPr>
      </a:lvl3pPr>
      <a:lvl4pPr marL="0" marR="0" indent="685800" algn="ctr" defTabSz="825500" rtl="0" latinLnBrk="0">
        <a:lnSpc>
          <a:spcPct val="100000"/>
        </a:lnSpc>
        <a:spcBef>
          <a:spcPts val="0"/>
        </a:spcBef>
        <a:spcAft>
          <a:spcPts val="0"/>
        </a:spcAft>
        <a:buClrTx/>
        <a:buSzTx/>
        <a:buFontTx/>
        <a:buNone/>
        <a:tabLst/>
        <a:defRPr b="0" baseline="0" cap="none" i="0" spc="0" strike="noStrike" sz="2400" u="none">
          <a:ln>
            <a:noFill/>
          </a:ln>
          <a:solidFill>
            <a:schemeClr val="tx1"/>
          </a:solidFill>
          <a:uFillTx/>
          <a:latin typeface="+mn-lt"/>
          <a:ea typeface="+mn-ea"/>
          <a:cs typeface="+mn-cs"/>
          <a:sym typeface="Helvetica Neue Light"/>
        </a:defRPr>
      </a:lvl4pPr>
      <a:lvl5pPr marL="0" marR="0" indent="914400" algn="ctr" defTabSz="825500" rtl="0" latinLnBrk="0">
        <a:lnSpc>
          <a:spcPct val="100000"/>
        </a:lnSpc>
        <a:spcBef>
          <a:spcPts val="0"/>
        </a:spcBef>
        <a:spcAft>
          <a:spcPts val="0"/>
        </a:spcAft>
        <a:buClrTx/>
        <a:buSzTx/>
        <a:buFontTx/>
        <a:buNone/>
        <a:tabLst/>
        <a:defRPr b="0" baseline="0" cap="none" i="0" spc="0" strike="noStrike" sz="2400" u="none">
          <a:ln>
            <a:noFill/>
          </a:ln>
          <a:solidFill>
            <a:schemeClr val="tx1"/>
          </a:solidFill>
          <a:uFillTx/>
          <a:latin typeface="+mn-lt"/>
          <a:ea typeface="+mn-ea"/>
          <a:cs typeface="+mn-cs"/>
          <a:sym typeface="Helvetica Neue Light"/>
        </a:defRPr>
      </a:lvl5pPr>
      <a:lvl6pPr marL="0" marR="0" indent="1143000" algn="ctr" defTabSz="825500" rtl="0" latinLnBrk="0">
        <a:lnSpc>
          <a:spcPct val="100000"/>
        </a:lnSpc>
        <a:spcBef>
          <a:spcPts val="0"/>
        </a:spcBef>
        <a:spcAft>
          <a:spcPts val="0"/>
        </a:spcAft>
        <a:buClrTx/>
        <a:buSzTx/>
        <a:buFontTx/>
        <a:buNone/>
        <a:tabLst/>
        <a:defRPr b="0" baseline="0" cap="none" i="0" spc="0" strike="noStrike" sz="2400" u="none">
          <a:ln>
            <a:noFill/>
          </a:ln>
          <a:solidFill>
            <a:schemeClr val="tx1"/>
          </a:solidFill>
          <a:uFillTx/>
          <a:latin typeface="+mn-lt"/>
          <a:ea typeface="+mn-ea"/>
          <a:cs typeface="+mn-cs"/>
          <a:sym typeface="Helvetica Neue Light"/>
        </a:defRPr>
      </a:lvl6pPr>
      <a:lvl7pPr marL="0" marR="0" indent="1371600" algn="ctr" defTabSz="825500" rtl="0" latinLnBrk="0">
        <a:lnSpc>
          <a:spcPct val="100000"/>
        </a:lnSpc>
        <a:spcBef>
          <a:spcPts val="0"/>
        </a:spcBef>
        <a:spcAft>
          <a:spcPts val="0"/>
        </a:spcAft>
        <a:buClrTx/>
        <a:buSzTx/>
        <a:buFontTx/>
        <a:buNone/>
        <a:tabLst/>
        <a:defRPr b="0" baseline="0" cap="none" i="0" spc="0" strike="noStrike" sz="2400" u="none">
          <a:ln>
            <a:noFill/>
          </a:ln>
          <a:solidFill>
            <a:schemeClr val="tx1"/>
          </a:solidFill>
          <a:uFillTx/>
          <a:latin typeface="+mn-lt"/>
          <a:ea typeface="+mn-ea"/>
          <a:cs typeface="+mn-cs"/>
          <a:sym typeface="Helvetica Neue Light"/>
        </a:defRPr>
      </a:lvl7pPr>
      <a:lvl8pPr marL="0" marR="0" indent="1600200" algn="ctr" defTabSz="825500" rtl="0" latinLnBrk="0">
        <a:lnSpc>
          <a:spcPct val="100000"/>
        </a:lnSpc>
        <a:spcBef>
          <a:spcPts val="0"/>
        </a:spcBef>
        <a:spcAft>
          <a:spcPts val="0"/>
        </a:spcAft>
        <a:buClrTx/>
        <a:buSzTx/>
        <a:buFontTx/>
        <a:buNone/>
        <a:tabLst/>
        <a:defRPr b="0" baseline="0" cap="none" i="0" spc="0" strike="noStrike" sz="2400" u="none">
          <a:ln>
            <a:noFill/>
          </a:ln>
          <a:solidFill>
            <a:schemeClr val="tx1"/>
          </a:solidFill>
          <a:uFillTx/>
          <a:latin typeface="+mn-lt"/>
          <a:ea typeface="+mn-ea"/>
          <a:cs typeface="+mn-cs"/>
          <a:sym typeface="Helvetica Neue Light"/>
        </a:defRPr>
      </a:lvl8pPr>
      <a:lvl9pPr marL="0" marR="0" indent="1828800" algn="ctr" defTabSz="825500" rtl="0" latinLnBrk="0">
        <a:lnSpc>
          <a:spcPct val="100000"/>
        </a:lnSpc>
        <a:spcBef>
          <a:spcPts val="0"/>
        </a:spcBef>
        <a:spcAft>
          <a:spcPts val="0"/>
        </a:spcAft>
        <a:buClrTx/>
        <a:buSzTx/>
        <a:buFontTx/>
        <a:buNone/>
        <a:tabLst/>
        <a:defRPr b="0" baseline="0" cap="none" i="0" spc="0" strike="noStrike" sz="2400" u="none">
          <a:ln>
            <a:noFill/>
          </a:ln>
          <a:solidFill>
            <a:schemeClr val="tx1"/>
          </a:solidFill>
          <a:uFillTx/>
          <a:latin typeface="+mn-lt"/>
          <a:ea typeface="+mn-ea"/>
          <a:cs typeface="+mn-cs"/>
          <a:sym typeface="Helvetica Neue Light"/>
        </a:defRPr>
      </a:lvl9pPr>
    </p:otherStyle>
  </p:txStyles>
</p:sldMaster>
</file>

<file path=ppt/slides/_rels/slide1.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1.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12.xml.rels><?xml version="1.0" encoding="UTF-8" standalone="yes"?><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14.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15.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1.png"/></Relationships>

</file>

<file path=ppt/slides/_rels/slide16.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png"/><Relationship Id="rId3" Type="http://schemas.openxmlformats.org/officeDocument/2006/relationships/image" Target="../media/image1.png"/></Relationships>

</file>

<file path=ppt/slides/_rels/slide17.xml.rels><?xml version="1.0" encoding="UTF-8" standalone="yes"?><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png"/><Relationship Id="rId3" Type="http://schemas.openxmlformats.org/officeDocument/2006/relationships/image" Target="../media/image7.png"/><Relationship Id="rId4" Type="http://schemas.openxmlformats.org/officeDocument/2006/relationships/image" Target="../media/image1.png"/></Relationships>

</file>

<file path=ppt/slides/_rels/slide19.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8.png"/><Relationship Id="rId4" Type="http://schemas.openxmlformats.org/officeDocument/2006/relationships/image" Target="../media/image9.png"/></Relationships>

</file>

<file path=ppt/slides/_rels/slide2.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10.png"/><Relationship Id="rId4" Type="http://schemas.openxmlformats.org/officeDocument/2006/relationships/image" Target="../media/image11.png"/></Relationships>

</file>

<file path=ppt/slides/_rels/slide21.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22.xml.rels><?xml version="1.0" encoding="UTF-8" standalone="yes"?><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24.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25.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29.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30.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37.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38.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jpeg"/><Relationship Id="rId3" Type="http://schemas.openxmlformats.org/officeDocument/2006/relationships/image" Target="../media/image1.png"/></Relationships>

</file>

<file path=ppt/slides/_rels/slide40.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41.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42.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44.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45.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46.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47.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48.xml.rels><?xml version="1.0" encoding="UTF-8" standalone="yes"?><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2.png"/></Relationships>

</file>

<file path=ppt/slides/_rels/slide49.xml.rels><?xml version="1.0" encoding="UTF-8" standalone="yes"?><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3.png"/></Relationships>

</file>

<file path=ppt/slides/_rels/slide5.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50.xml.rels><?xml version="1.0" encoding="UTF-8" standalone="yes"?><Relationships xmlns="http://schemas.openxmlformats.org/package/2006/relationships"><Relationship Id="rId1" Type="http://schemas.openxmlformats.org/officeDocument/2006/relationships/slideLayout" Target="../slideLayouts/slideLayout10.xml"/></Relationships>

</file>

<file path=ppt/slides/_rels/slide6.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7.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8.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19" name="Протокол эпидуральной анестезиии"/>
          <p:cNvSpPr txBox="1"/>
          <p:nvPr>
            <p:ph type="ctrTitle"/>
          </p:nvPr>
        </p:nvSpPr>
        <p:spPr>
          <a:prstGeom prst="rect">
            <a:avLst/>
          </a:prstGeom>
        </p:spPr>
        <p:txBody>
          <a:bodyPr/>
          <a:lstStyle/>
          <a:p>
            <a:pPr/>
            <a:r>
              <a:t>Протокол эпидуральной анестезиии</a:t>
            </a:r>
          </a:p>
        </p:txBody>
      </p:sp>
      <p:sp>
        <p:nvSpPr>
          <p:cNvPr id="120" name="Заведующий отделением…"/>
          <p:cNvSpPr txBox="1"/>
          <p:nvPr>
            <p:ph type="subTitle" sz="quarter" idx="1"/>
          </p:nvPr>
        </p:nvSpPr>
        <p:spPr>
          <a:xfrm>
            <a:off x="12468115" y="8151680"/>
            <a:ext cx="11241954" cy="4463090"/>
          </a:xfrm>
          <a:prstGeom prst="rect">
            <a:avLst/>
          </a:prstGeom>
        </p:spPr>
        <p:txBody>
          <a:bodyPr/>
          <a:lstStyle/>
          <a:p>
            <a:pPr algn="r"/>
            <a:r>
              <a:t>Заведующий отделением</a:t>
            </a:r>
          </a:p>
          <a:p>
            <a:pPr algn="r"/>
            <a:r>
              <a:t>анестезиологии-реанимации ГБУЗ «ВОКОД»</a:t>
            </a:r>
          </a:p>
          <a:p>
            <a:pPr algn="r"/>
            <a:r>
              <a:t>Ермолаев Павел Валериевич</a:t>
            </a:r>
          </a:p>
        </p:txBody>
      </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49" name="m_20FF1.png" descr="m_20FF1.png"/>
          <p:cNvPicPr>
            <a:picLocks noChangeAspect="0"/>
          </p:cNvPicPr>
          <p:nvPr>
            <p:ph type="pic" idx="13"/>
          </p:nvPr>
        </p:nvPicPr>
        <p:blipFill>
          <a:blip r:embed="rId2">
            <a:extLst/>
          </a:blip>
          <a:stretch>
            <a:fillRect/>
          </a:stretch>
        </p:blipFill>
        <p:spPr>
          <a:xfrm>
            <a:off x="10502987" y="2118713"/>
            <a:ext cx="13731960" cy="9937737"/>
          </a:xfrm>
          <a:prstGeom prst="rect">
            <a:avLst/>
          </a:prstGeom>
          <a:ln w="9525">
            <a:round/>
          </a:ln>
        </p:spPr>
      </p:pic>
      <p:sp>
        <p:nvSpPr>
          <p:cNvPr id="150" name="Процедурная ультрасонография"/>
          <p:cNvSpPr txBox="1"/>
          <p:nvPr>
            <p:ph type="title"/>
          </p:nvPr>
        </p:nvSpPr>
        <p:spPr>
          <a:prstGeom prst="rect">
            <a:avLst/>
          </a:prstGeom>
        </p:spPr>
        <p:txBody>
          <a:bodyPr/>
          <a:lstStyle>
            <a:lvl1pPr defTabSz="734694">
              <a:defRPr sz="9968"/>
            </a:lvl1pPr>
          </a:lstStyle>
          <a:p>
            <a:pPr/>
            <a:r>
              <a:t>Процедурная ультрасонография</a:t>
            </a:r>
          </a:p>
        </p:txBody>
      </p:sp>
      <p:sp>
        <p:nvSpPr>
          <p:cNvPr id="151" name="Процедурная ультрасонография может быть полезной для идентификации межпозвоночного промежутка и изучения глубины предполагаемой пункции, особенно у пациентов с ожирением"/>
          <p:cNvSpPr txBox="1"/>
          <p:nvPr>
            <p:ph type="body" sz="half" idx="1"/>
          </p:nvPr>
        </p:nvSpPr>
        <p:spPr>
          <a:xfrm>
            <a:off x="570245" y="2209800"/>
            <a:ext cx="9395655" cy="10975504"/>
          </a:xfrm>
          <a:prstGeom prst="rect">
            <a:avLst/>
          </a:prstGeom>
        </p:spPr>
        <p:txBody>
          <a:bodyPr/>
          <a:lstStyle>
            <a:lvl1pPr marL="0" indent="0" algn="just">
              <a:spcBef>
                <a:spcPts val="5900"/>
              </a:spcBef>
              <a:buSzTx/>
              <a:buNone/>
              <a:defRPr sz="4800"/>
            </a:lvl1pPr>
          </a:lstStyle>
          <a:p>
            <a:pPr/>
            <a:r>
              <a:t>Процедурная ультрасонография может быть полезной для идентификации межпозвоночного промежутка и изучения глубины предполагаемой пункции, особенно у пациентов с ожирением</a:t>
            </a:r>
          </a:p>
        </p:txBody>
      </p:sp>
      <p:sp>
        <p:nvSpPr>
          <p:cNvPr id="152" name="Ultrasound Imaging for Regional Anesthesia: A Practical Guide Booklet,  3rd edition, Ultrasound for Regional Anesthesia"/>
          <p:cNvSpPr txBox="1"/>
          <p:nvPr/>
        </p:nvSpPr>
        <p:spPr>
          <a:xfrm>
            <a:off x="12870381" y="11943665"/>
            <a:ext cx="11333256" cy="1500249"/>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r>
              <a:t>Ultrasound Imaging for Regional Anesthesia: A Practical Guide Booklet,</a:t>
            </a:r>
            <a:r>
              <a:t>  3rd edition, Ultrasound for Regional Anesthesia</a:t>
            </a:r>
          </a:p>
        </p:txBody>
      </p:sp>
    </p:spTree>
  </p:cSld>
  <p:clrMapOvr>
    <a:masterClrMapping/>
  </p:clrMapOvr>
  <p:transition xmlns:p14="http://schemas.microsoft.com/office/powerpoint/2010/main" spd="med" advClick="1"/>
</p:sld>
</file>

<file path=ppt/slides/slide1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54" name="Техника асептики"/>
          <p:cNvSpPr txBox="1"/>
          <p:nvPr>
            <p:ph type="title"/>
          </p:nvPr>
        </p:nvSpPr>
        <p:spPr>
          <a:prstGeom prst="rect">
            <a:avLst/>
          </a:prstGeom>
        </p:spPr>
        <p:txBody>
          <a:bodyPr/>
          <a:lstStyle/>
          <a:p>
            <a:pPr/>
            <a:r>
              <a:t>Техника асептики</a:t>
            </a:r>
          </a:p>
        </p:txBody>
      </p:sp>
      <p:sp>
        <p:nvSpPr>
          <p:cNvPr id="155" name="Врач должен:…"/>
          <p:cNvSpPr txBox="1"/>
          <p:nvPr>
            <p:ph type="body" idx="1"/>
          </p:nvPr>
        </p:nvSpPr>
        <p:spPr>
          <a:prstGeom prst="rect">
            <a:avLst/>
          </a:prstGeom>
        </p:spPr>
        <p:txBody>
          <a:bodyPr/>
          <a:lstStyle/>
          <a:p>
            <a:pPr marL="0" indent="0" defTabSz="635634">
              <a:spcBef>
                <a:spcPts val="4500"/>
              </a:spcBef>
              <a:buSzTx/>
              <a:buNone/>
              <a:defRPr sz="3696"/>
            </a:pPr>
            <a:r>
              <a:t>Врач должен:</a:t>
            </a:r>
            <a:endParaRPr>
              <a:latin typeface="Calibri"/>
              <a:ea typeface="Calibri"/>
              <a:cs typeface="Calibri"/>
              <a:sym typeface="Calibri"/>
            </a:endParaRPr>
          </a:p>
          <a:p>
            <a:pPr marL="488950" indent="-488950" defTabSz="635634">
              <a:spcBef>
                <a:spcPts val="4500"/>
              </a:spcBef>
              <a:buSzPct val="50000"/>
              <a:buBlip>
                <a:blip r:embed="rId2"/>
              </a:buBlip>
              <a:defRPr sz="3696"/>
            </a:pPr>
            <a:r>
              <a:t>надеть шапочку и маску, закрывающую рот и нос,</a:t>
            </a:r>
            <a:endParaRPr>
              <a:latin typeface="Calibri"/>
              <a:ea typeface="Calibri"/>
              <a:cs typeface="Calibri"/>
              <a:sym typeface="Calibri"/>
            </a:endParaRPr>
          </a:p>
          <a:p>
            <a:pPr marL="488950" indent="-488950" defTabSz="635634">
              <a:spcBef>
                <a:spcPts val="4500"/>
              </a:spcBef>
              <a:buSzPct val="50000"/>
              <a:buBlip>
                <a:blip r:embed="rId2"/>
              </a:buBlip>
              <a:defRPr sz="3696"/>
            </a:pPr>
            <a:r>
              <a:t>снять кольца и часы,</a:t>
            </a:r>
            <a:endParaRPr>
              <a:latin typeface="Calibri"/>
              <a:ea typeface="Calibri"/>
              <a:cs typeface="Calibri"/>
              <a:sym typeface="Calibri"/>
            </a:endParaRPr>
          </a:p>
          <a:p>
            <a:pPr marL="488950" indent="-488950" defTabSz="635634">
              <a:spcBef>
                <a:spcPts val="4500"/>
              </a:spcBef>
              <a:buSzPct val="50000"/>
              <a:buBlip>
                <a:blip r:embed="rId2"/>
              </a:buBlip>
              <a:defRPr sz="3696"/>
            </a:pPr>
            <a:r>
              <a:t>помыть руки (желательна хирургическая обработка рук),</a:t>
            </a:r>
            <a:endParaRPr>
              <a:latin typeface="Calibri"/>
              <a:ea typeface="Calibri"/>
              <a:cs typeface="Calibri"/>
              <a:sym typeface="Calibri"/>
            </a:endParaRPr>
          </a:p>
          <a:p>
            <a:pPr marL="488950" indent="-488950" defTabSz="635634">
              <a:spcBef>
                <a:spcPts val="4500"/>
              </a:spcBef>
              <a:buSzPct val="50000"/>
              <a:buBlip>
                <a:blip r:embed="rId2"/>
              </a:buBlip>
              <a:defRPr sz="3696"/>
            </a:pPr>
            <a:r>
              <a:t>надеть стерильные перчатки</a:t>
            </a:r>
            <a:endParaRPr>
              <a:latin typeface="Calibri"/>
              <a:ea typeface="Calibri"/>
              <a:cs typeface="Calibri"/>
              <a:sym typeface="Calibri"/>
            </a:endParaRPr>
          </a:p>
          <a:p>
            <a:pPr marL="0" indent="0" defTabSz="635634">
              <a:spcBef>
                <a:spcPts val="4500"/>
              </a:spcBef>
              <a:buSzTx/>
              <a:buNone/>
              <a:defRPr sz="3696"/>
            </a:pPr>
            <a:r>
              <a:t>Кожа спины:</a:t>
            </a:r>
            <a:endParaRPr>
              <a:latin typeface="Calibri"/>
              <a:ea typeface="Calibri"/>
              <a:cs typeface="Calibri"/>
              <a:sym typeface="Calibri"/>
            </a:endParaRPr>
          </a:p>
          <a:p>
            <a:pPr marL="488950" indent="-488950" defTabSz="635634">
              <a:spcBef>
                <a:spcPts val="4500"/>
              </a:spcBef>
              <a:buSzPct val="50000"/>
              <a:buBlip>
                <a:blip r:embed="rId2"/>
              </a:buBlip>
              <a:defRPr sz="3696"/>
            </a:pPr>
            <a:r>
              <a:t>должна быть широко обработана имеющимся в наличии антисептиком (желательно с хлоргексидином) согласно инструкции к преперату,</a:t>
            </a:r>
            <a:endParaRPr>
              <a:latin typeface="Calibri"/>
              <a:ea typeface="Calibri"/>
              <a:cs typeface="Calibri"/>
              <a:sym typeface="Calibri"/>
            </a:endParaRPr>
          </a:p>
          <a:p>
            <a:pPr marL="488950" indent="-488950" defTabSz="635634">
              <a:spcBef>
                <a:spcPts val="4500"/>
              </a:spcBef>
              <a:buSzPct val="50000"/>
              <a:buBlip>
                <a:blip r:embed="rId2"/>
              </a:buBlip>
              <a:defRPr sz="3696"/>
            </a:pPr>
            <a:r>
              <a:t>должна быть укрыта стерильным бельем</a:t>
            </a:r>
          </a:p>
        </p:txBody>
      </p:sp>
    </p:spTree>
  </p:cSld>
  <p:clrMapOvr>
    <a:masterClrMapping/>
  </p:clrMapOvr>
  <p:transition xmlns:p14="http://schemas.microsoft.com/office/powerpoint/2010/main" spd="med" advClick="1"/>
</p:sld>
</file>

<file path=ppt/slides/slide1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57" name="Техника ЭА"/>
          <p:cNvSpPr txBox="1"/>
          <p:nvPr>
            <p:ph type="title"/>
          </p:nvPr>
        </p:nvSpPr>
        <p:spPr>
          <a:prstGeom prst="rect">
            <a:avLst/>
          </a:prstGeom>
        </p:spPr>
        <p:txBody>
          <a:bodyPr/>
          <a:lstStyle/>
          <a:p>
            <a:pPr/>
            <a:r>
              <a:t>Техника ЭА</a:t>
            </a:r>
          </a:p>
        </p:txBody>
      </p:sp>
    </p:spTree>
  </p:cSld>
  <p:clrMapOvr>
    <a:masterClrMapping/>
  </p:clrMapOvr>
  <p:transition xmlns:p14="http://schemas.microsoft.com/office/powerpoint/2010/main" spd="med" advClick="1"/>
</p:sld>
</file>

<file path=ppt/slides/slide1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59" name="Оборудование"/>
          <p:cNvSpPr txBox="1"/>
          <p:nvPr>
            <p:ph type="title"/>
          </p:nvPr>
        </p:nvSpPr>
        <p:spPr>
          <a:prstGeom prst="rect">
            <a:avLst/>
          </a:prstGeom>
        </p:spPr>
        <p:txBody>
          <a:bodyPr/>
          <a:lstStyle/>
          <a:p>
            <a:pPr/>
            <a:r>
              <a:t>Оборудование</a:t>
            </a:r>
          </a:p>
        </p:txBody>
      </p:sp>
      <p:sp>
        <p:nvSpPr>
          <p:cNvPr id="160" name="Иглы. Набор включает в себя иглу 16-18G длинной 8,89 см (3,5 дюйма) с сантиметровыми отметками. Для пациентов с ожирением доступны иглы до 15 см…"/>
          <p:cNvSpPr txBox="1"/>
          <p:nvPr>
            <p:ph type="body" idx="1"/>
          </p:nvPr>
        </p:nvSpPr>
        <p:spPr>
          <a:prstGeom prst="rect">
            <a:avLst/>
          </a:prstGeom>
        </p:spPr>
        <p:txBody>
          <a:bodyPr/>
          <a:lstStyle/>
          <a:p>
            <a:pPr marL="571500" indent="-571500" defTabSz="742950">
              <a:spcBef>
                <a:spcPts val="5300"/>
              </a:spcBef>
              <a:buSzPct val="50000"/>
              <a:buBlip>
                <a:blip r:embed="rId2"/>
              </a:buBlip>
              <a:defRPr sz="4319"/>
            </a:pPr>
            <a:r>
              <a:t>Иглы. Набор включает в себя иглу 16-18</a:t>
            </a:r>
            <a:r>
              <a:rPr>
                <a:latin typeface="Calibri"/>
                <a:ea typeface="Calibri"/>
                <a:cs typeface="Calibri"/>
                <a:sym typeface="Calibri"/>
              </a:rPr>
              <a:t>G </a:t>
            </a:r>
            <a:r>
              <a:t>длинной 8,89 см (3,5 дюйма) с сантиметровыми отметками. Для пациентов с ожирением доступны иглы до 15 см</a:t>
            </a:r>
            <a:endParaRPr>
              <a:latin typeface="Calibri"/>
              <a:ea typeface="Calibri"/>
              <a:cs typeface="Calibri"/>
              <a:sym typeface="Calibri"/>
            </a:endParaRPr>
          </a:p>
          <a:p>
            <a:pPr marL="571500" indent="-571500" defTabSz="742950">
              <a:spcBef>
                <a:spcPts val="5300"/>
              </a:spcBef>
              <a:buSzPct val="50000"/>
              <a:buBlip>
                <a:blip r:embed="rId2"/>
              </a:buBlip>
              <a:defRPr sz="4319"/>
            </a:pPr>
            <a:r>
              <a:t>Шприц. Для пункции используется специальный шприц для определения потери сопротивления. Его заполняют физраствором, воздухом либо физраствором с пузырьком воздуха. По мере того как шприц проводится с давлением на поршень, потеря сопротивления происходит в момент выхода кончика иглы из связки в эпидуральное пространство</a:t>
            </a:r>
          </a:p>
          <a:p>
            <a:pPr marL="571500" indent="-571500" defTabSz="742950">
              <a:spcBef>
                <a:spcPts val="5300"/>
              </a:spcBef>
              <a:buSzPct val="50000"/>
              <a:buBlip>
                <a:blip r:embed="rId2"/>
              </a:buBlip>
              <a:defRPr sz="4319"/>
            </a:pPr>
            <a:r>
              <a:t>Эпидуральный катетер. Доступно большое количество катетеров, отличающихся жесткостью, количеством и расположением отверстий. Все они маркированы для определения глубины введения в эпидуральное пространство</a:t>
            </a:r>
          </a:p>
        </p:txBody>
      </p:sp>
    </p:spTree>
  </p:cSld>
  <p:clrMapOvr>
    <a:masterClrMapping/>
  </p:clrMapOvr>
  <p:transition xmlns:p14="http://schemas.microsoft.com/office/powerpoint/2010/main" spd="med" advClick="1"/>
</p:sld>
</file>

<file path=ppt/slides/slide1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62" name="Доступ"/>
          <p:cNvSpPr txBox="1"/>
          <p:nvPr>
            <p:ph type="title"/>
          </p:nvPr>
        </p:nvSpPr>
        <p:spPr>
          <a:prstGeom prst="rect">
            <a:avLst/>
          </a:prstGeom>
        </p:spPr>
        <p:txBody>
          <a:bodyPr/>
          <a:lstStyle/>
          <a:p>
            <a:pPr/>
            <a:r>
              <a:t>Доступ</a:t>
            </a:r>
          </a:p>
        </p:txBody>
      </p:sp>
      <p:sp>
        <p:nvSpPr>
          <p:cNvPr id="163" name="Возможны два доступа к эпидуральному пространству:…"/>
          <p:cNvSpPr txBox="1"/>
          <p:nvPr>
            <p:ph type="body" idx="1"/>
          </p:nvPr>
        </p:nvSpPr>
        <p:spPr>
          <a:prstGeom prst="rect">
            <a:avLst/>
          </a:prstGeom>
        </p:spPr>
        <p:txBody>
          <a:bodyPr/>
          <a:lstStyle/>
          <a:p>
            <a:pPr marL="0" indent="0">
              <a:buSzTx/>
              <a:buNone/>
            </a:pPr>
            <a:r>
              <a:t>Возможны два доступа к эпидуральному пространству: </a:t>
            </a:r>
          </a:p>
          <a:p>
            <a:pPr>
              <a:buSzPct val="50000"/>
              <a:buBlip>
                <a:blip r:embed="rId2"/>
              </a:buBlip>
            </a:pPr>
            <a:r>
              <a:t>срединный</a:t>
            </a:r>
          </a:p>
          <a:p>
            <a:pPr>
              <a:buSzPct val="50000"/>
              <a:buBlip>
                <a:blip r:embed="rId2"/>
              </a:buBlip>
            </a:pPr>
            <a:r>
              <a:t>парамедианный</a:t>
            </a:r>
          </a:p>
        </p:txBody>
      </p:sp>
    </p:spTree>
  </p:cSld>
  <p:clrMapOvr>
    <a:masterClrMapping/>
  </p:clrMapOvr>
  <p:transition xmlns:p14="http://schemas.microsoft.com/office/powerpoint/2010/main" spd="med" advClick="1"/>
</p:sld>
</file>

<file path=ppt/slides/slide1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65" name="Layers_through_which_epidural_needle_goes.jpg" descr="Layers_through_which_epidural_needle_goes.jpg"/>
          <p:cNvPicPr>
            <a:picLocks noChangeAspect="0"/>
          </p:cNvPicPr>
          <p:nvPr>
            <p:ph type="pic" idx="13"/>
          </p:nvPr>
        </p:nvPicPr>
        <p:blipFill>
          <a:blip r:embed="rId2">
            <a:extLst/>
          </a:blip>
          <a:stretch>
            <a:fillRect/>
          </a:stretch>
        </p:blipFill>
        <p:spPr>
          <a:xfrm>
            <a:off x="14181527" y="2612661"/>
            <a:ext cx="9961016" cy="10277537"/>
          </a:xfrm>
          <a:prstGeom prst="rect">
            <a:avLst/>
          </a:prstGeom>
          <a:ln w="9525">
            <a:round/>
          </a:ln>
        </p:spPr>
      </p:pic>
      <p:sp>
        <p:nvSpPr>
          <p:cNvPr id="166" name="Срединный доступ"/>
          <p:cNvSpPr txBox="1"/>
          <p:nvPr>
            <p:ph type="title"/>
          </p:nvPr>
        </p:nvSpPr>
        <p:spPr>
          <a:prstGeom prst="rect">
            <a:avLst/>
          </a:prstGeom>
        </p:spPr>
        <p:txBody>
          <a:bodyPr/>
          <a:lstStyle>
            <a:lvl1pPr>
              <a:defRPr sz="8400"/>
            </a:lvl1pPr>
          </a:lstStyle>
          <a:p>
            <a:pPr/>
            <a:r>
              <a:t>Срединный доступ</a:t>
            </a:r>
          </a:p>
        </p:txBody>
      </p:sp>
      <p:sp>
        <p:nvSpPr>
          <p:cNvPr id="167" name="Пропальпируйте промежуток между двумя остистыми отростками. С помощью тонкой иглы и 1% раствора лидокаина проведите анестезию кожи, подкожной клетчатки, продолжайте от надостистой до межостистой связки…"/>
          <p:cNvSpPr txBox="1"/>
          <p:nvPr>
            <p:ph type="body" sz="half" idx="1"/>
          </p:nvPr>
        </p:nvSpPr>
        <p:spPr>
          <a:xfrm>
            <a:off x="1347364" y="2578304"/>
            <a:ext cx="12557735" cy="10189555"/>
          </a:xfrm>
          <a:prstGeom prst="rect">
            <a:avLst/>
          </a:prstGeom>
        </p:spPr>
        <p:txBody>
          <a:bodyPr/>
          <a:lstStyle/>
          <a:p>
            <a:pPr marL="584200" indent="-584200" defTabSz="759459">
              <a:spcBef>
                <a:spcPts val="5400"/>
              </a:spcBef>
              <a:buSzPct val="50000"/>
              <a:buBlip>
                <a:blip r:embed="rId3"/>
              </a:buBlip>
              <a:defRPr sz="4416"/>
            </a:pPr>
            <a:r>
              <a:t>Пропальпируйте промежуток между двумя остистыми отростками. С помощью тонкой иглы и 1% раствора лидокаина проведите анестезию кожи, подкожной клетчатки, продолжайте от надостистой до межостистой связки</a:t>
            </a:r>
            <a:endParaRPr>
              <a:latin typeface="Calibri"/>
              <a:ea typeface="Calibri"/>
              <a:cs typeface="Calibri"/>
              <a:sym typeface="Calibri"/>
            </a:endParaRPr>
          </a:p>
          <a:p>
            <a:pPr marL="584200" indent="-584200" defTabSz="759459">
              <a:spcBef>
                <a:spcPts val="5400"/>
              </a:spcBef>
              <a:buSzPct val="50000"/>
              <a:buBlip>
                <a:blip r:embed="rId3"/>
              </a:buBlip>
              <a:defRPr sz="4416"/>
            </a:pPr>
            <a:r>
              <a:t>Вставте иглу со стилетом под углом 90 градусов или слегка краниально (в поясничном и нижнегрудном отделах), под большим углом в краниальном направлении (в среднегрудном отделе). При любом позиционировании пациента игла направлена краниально. Проведите иглу через надостистую в межостистую связку</a:t>
            </a:r>
          </a:p>
        </p:txBody>
      </p:sp>
    </p:spTree>
  </p:cSld>
  <p:clrMapOvr>
    <a:masterClrMapping/>
  </p:clrMapOvr>
  <p:transition xmlns:p14="http://schemas.microsoft.com/office/powerpoint/2010/main" spd="med" advClick="1"/>
</p:sld>
</file>

<file path=ppt/slides/slide1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69" name="Hand_position_for_epidural_anesthesia_technique.jpg" descr="Hand_position_for_epidural_anesthesia_technique.jpg"/>
          <p:cNvPicPr>
            <a:picLocks noChangeAspect="0"/>
          </p:cNvPicPr>
          <p:nvPr>
            <p:ph type="pic" idx="13"/>
          </p:nvPr>
        </p:nvPicPr>
        <p:blipFill>
          <a:blip r:embed="rId2">
            <a:extLst/>
          </a:blip>
          <a:stretch>
            <a:fillRect/>
          </a:stretch>
        </p:blipFill>
        <p:spPr>
          <a:xfrm>
            <a:off x="16034654" y="142331"/>
            <a:ext cx="8256591" cy="13591254"/>
          </a:xfrm>
          <a:prstGeom prst="rect">
            <a:avLst/>
          </a:prstGeom>
          <a:ln w="9525">
            <a:round/>
          </a:ln>
        </p:spPr>
      </p:pic>
      <p:sp>
        <p:nvSpPr>
          <p:cNvPr id="170" name="Срединный доступ"/>
          <p:cNvSpPr txBox="1"/>
          <p:nvPr>
            <p:ph type="title"/>
          </p:nvPr>
        </p:nvSpPr>
        <p:spPr>
          <a:xfrm>
            <a:off x="1689100" y="355600"/>
            <a:ext cx="12267314" cy="2286000"/>
          </a:xfrm>
          <a:prstGeom prst="rect">
            <a:avLst/>
          </a:prstGeom>
        </p:spPr>
        <p:txBody>
          <a:bodyPr/>
          <a:lstStyle>
            <a:lvl1pPr>
              <a:defRPr sz="8400"/>
            </a:lvl1pPr>
          </a:lstStyle>
          <a:p>
            <a:pPr/>
            <a:r>
              <a:t>Срединный доступ</a:t>
            </a:r>
          </a:p>
        </p:txBody>
      </p:sp>
      <p:sp>
        <p:nvSpPr>
          <p:cNvPr id="171" name="Присоедините шприц для потери сопротивления. Медленно продвигайте недоминантной рукой иглу глубже при этом аккуратно давите постоянно или прерывисто на поршень доминантной рукой…"/>
          <p:cNvSpPr txBox="1"/>
          <p:nvPr>
            <p:ph type="body" idx="1"/>
          </p:nvPr>
        </p:nvSpPr>
        <p:spPr>
          <a:xfrm>
            <a:off x="1347364" y="2578304"/>
            <a:ext cx="14498377" cy="10189555"/>
          </a:xfrm>
          <a:prstGeom prst="rect">
            <a:avLst/>
          </a:prstGeom>
        </p:spPr>
        <p:txBody>
          <a:bodyPr/>
          <a:lstStyle/>
          <a:p>
            <a:pPr marL="527050" indent="-527050" defTabSz="685165">
              <a:spcBef>
                <a:spcPts val="4800"/>
              </a:spcBef>
              <a:buSzPct val="50000"/>
              <a:buBlip>
                <a:blip r:embed="rId3"/>
              </a:buBlip>
              <a:defRPr sz="3984"/>
            </a:pPr>
            <a:r>
              <a:t>Присоедините шприц для потери сопротивления. Медленно продвигайте недоминантной рукой иглу глубже при этом аккуратно давите постоянно или прерывисто на поршень доминантной рукой</a:t>
            </a:r>
          </a:p>
          <a:p>
            <a:pPr marL="527050" indent="-527050" defTabSz="685165">
              <a:spcBef>
                <a:spcPts val="4800"/>
              </a:spcBef>
              <a:buSzPct val="50000"/>
              <a:buBlip>
                <a:blip r:embed="rId3"/>
              </a:buBlip>
              <a:defRPr sz="3984"/>
            </a:pPr>
            <a:r>
              <a:t>Как только почувствуете потерю сопротивления, перестаньте продвигать иглу с целью недопущения непреднамеренной пункции твердой мозговой оболочки (ТМО)</a:t>
            </a:r>
            <a:endParaRPr>
              <a:latin typeface="Calibri"/>
              <a:ea typeface="Calibri"/>
              <a:cs typeface="Calibri"/>
              <a:sym typeface="Calibri"/>
            </a:endParaRPr>
          </a:p>
          <a:p>
            <a:pPr marL="527050" indent="-527050" defTabSz="685165">
              <a:spcBef>
                <a:spcPts val="4800"/>
              </a:spcBef>
              <a:buSzPct val="50000"/>
              <a:buBlip>
                <a:blip r:embed="rId3"/>
              </a:buBlip>
              <a:defRPr sz="3984"/>
            </a:pPr>
            <a:r>
              <a:t>Допускается в процессе пункции попадание 1-2 мл воздуха в перидуральное пространство, однако большее количество может привести к мозаичности анестезии</a:t>
            </a:r>
          </a:p>
          <a:p>
            <a:pPr marL="527050" indent="-527050" defTabSz="685165">
              <a:spcBef>
                <a:spcPts val="4800"/>
              </a:spcBef>
              <a:buSzPct val="50000"/>
              <a:buBlip>
                <a:blip r:embed="rId3"/>
              </a:buBlip>
              <a:defRPr sz="3984"/>
            </a:pPr>
            <a:r>
              <a:t>Инъекция 5-10 мл физиологического раствора может снизить риск повреждения сосуда</a:t>
            </a:r>
          </a:p>
        </p:txBody>
      </p:sp>
    </p:spTree>
  </p:cSld>
  <p:clrMapOvr>
    <a:masterClrMapping/>
  </p:clrMapOvr>
  <p:transition xmlns:p14="http://schemas.microsoft.com/office/powerpoint/2010/main" spd="med" advClick="1"/>
</p:sld>
</file>

<file path=ppt/slides/slide1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73" name="Парамедианный доступ"/>
          <p:cNvSpPr txBox="1"/>
          <p:nvPr>
            <p:ph type="title"/>
          </p:nvPr>
        </p:nvSpPr>
        <p:spPr>
          <a:prstGeom prst="rect">
            <a:avLst/>
          </a:prstGeom>
        </p:spPr>
        <p:txBody>
          <a:bodyPr/>
          <a:lstStyle>
            <a:lvl1pPr>
              <a:defRPr sz="8400"/>
            </a:lvl1pPr>
          </a:lstStyle>
          <a:p>
            <a:pPr/>
            <a:r>
              <a:t>Парамедианный доступ</a:t>
            </a:r>
          </a:p>
        </p:txBody>
      </p:sp>
      <p:sp>
        <p:nvSpPr>
          <p:cNvPr id="174" name="Парамедианный доступ чаще используется на средне- и верхнегрудном уровне. Этот доступ может быть использован у пациентов, которые не могут согнуть спину, либо если пункция срединным доступом не удалась. Техника тербует хорошо развитого трехмерного мышления, поэтому более сложна в освоении"/>
          <p:cNvSpPr txBox="1"/>
          <p:nvPr>
            <p:ph type="body" idx="1"/>
          </p:nvPr>
        </p:nvSpPr>
        <p:spPr>
          <a:xfrm>
            <a:off x="1347364" y="2578304"/>
            <a:ext cx="21689273" cy="10189555"/>
          </a:xfrm>
          <a:prstGeom prst="rect">
            <a:avLst/>
          </a:prstGeom>
        </p:spPr>
        <p:txBody>
          <a:bodyPr/>
          <a:lstStyle>
            <a:lvl1pPr marL="0" indent="0" algn="just">
              <a:spcBef>
                <a:spcPts val="5900"/>
              </a:spcBef>
              <a:buSzTx/>
              <a:buNone/>
              <a:defRPr sz="4800"/>
            </a:lvl1pPr>
          </a:lstStyle>
          <a:p>
            <a:pPr/>
            <a:r>
              <a:t>Парамедианный доступ чаще используется на средне- и верхнегрудном уровне. Этот доступ может быть использован у пациентов, которые не могут согнуть спину, либо если пункция срединным доступом не удалась. Техника тербует хорошо развитого трехмерного мышления, поэтому более сложна в освоении</a:t>
            </a:r>
          </a:p>
        </p:txBody>
      </p:sp>
    </p:spTree>
  </p:cSld>
  <p:clrMapOvr>
    <a:masterClrMapping/>
  </p:clrMapOvr>
  <p:transition xmlns:p14="http://schemas.microsoft.com/office/powerpoint/2010/main" spd="med" advClick="1"/>
</p:sld>
</file>

<file path=ppt/slides/slide1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76" name="Парамедианный доступ"/>
          <p:cNvSpPr txBox="1"/>
          <p:nvPr>
            <p:ph type="title"/>
          </p:nvPr>
        </p:nvSpPr>
        <p:spPr>
          <a:prstGeom prst="rect">
            <a:avLst/>
          </a:prstGeom>
        </p:spPr>
        <p:txBody>
          <a:bodyPr/>
          <a:lstStyle>
            <a:lvl1pPr>
              <a:defRPr sz="8400"/>
            </a:lvl1pPr>
          </a:lstStyle>
          <a:p>
            <a:pPr/>
            <a:r>
              <a:t>Парамедианный доступ</a:t>
            </a:r>
          </a:p>
        </p:txBody>
      </p:sp>
      <p:grpSp>
        <p:nvGrpSpPr>
          <p:cNvPr id="179" name="a.png"/>
          <p:cNvGrpSpPr/>
          <p:nvPr/>
        </p:nvGrpSpPr>
        <p:grpSpPr>
          <a:xfrm>
            <a:off x="754713" y="2094537"/>
            <a:ext cx="10428415" cy="10378560"/>
            <a:chOff x="0" y="0"/>
            <a:chExt cx="10428413" cy="10378558"/>
          </a:xfrm>
        </p:grpSpPr>
        <p:pic>
          <p:nvPicPr>
            <p:cNvPr id="178" name="a.png" descr="a.png"/>
            <p:cNvPicPr>
              <a:picLocks noChangeAspect="1"/>
            </p:cNvPicPr>
            <p:nvPr/>
          </p:nvPicPr>
          <p:blipFill>
            <a:blip r:embed="rId2">
              <a:extLst/>
            </a:blip>
            <a:stretch>
              <a:fillRect/>
            </a:stretch>
          </p:blipFill>
          <p:spPr>
            <a:xfrm>
              <a:off x="127000" y="88900"/>
              <a:ext cx="10174414" cy="10048359"/>
            </a:xfrm>
            <a:prstGeom prst="rect">
              <a:avLst/>
            </a:prstGeom>
            <a:ln>
              <a:noFill/>
            </a:ln>
            <a:effectLst/>
          </p:spPr>
        </p:pic>
        <p:pic>
          <p:nvPicPr>
            <p:cNvPr id="177" name="a.png" descr="a.png"/>
            <p:cNvPicPr>
              <a:picLocks noChangeAspect="0"/>
            </p:cNvPicPr>
            <p:nvPr/>
          </p:nvPicPr>
          <p:blipFill>
            <a:blip r:embed="rId3">
              <a:extLst/>
            </a:blip>
            <a:stretch>
              <a:fillRect/>
            </a:stretch>
          </p:blipFill>
          <p:spPr>
            <a:xfrm>
              <a:off x="0" y="0"/>
              <a:ext cx="10428414" cy="10378559"/>
            </a:xfrm>
            <a:prstGeom prst="rect">
              <a:avLst/>
            </a:prstGeom>
            <a:effectLst/>
          </p:spPr>
        </p:pic>
      </p:grpSp>
      <p:sp>
        <p:nvSpPr>
          <p:cNvPr id="180" name="Пропальпируйте промежуток между двумя остистыми отростками. С помощью тонкой иглы и 1% раствора лидокаина проведите анестезию кожи, подкожной клетчатки на 1 см латеральмее средней линии…"/>
          <p:cNvSpPr txBox="1"/>
          <p:nvPr/>
        </p:nvSpPr>
        <p:spPr>
          <a:xfrm>
            <a:off x="11986732" y="2675534"/>
            <a:ext cx="12221340" cy="10244532"/>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marL="635000" indent="-635000" algn="just">
              <a:spcBef>
                <a:spcPts val="5900"/>
              </a:spcBef>
              <a:buSzPct val="50000"/>
              <a:buBlip>
                <a:blip r:embed="rId4"/>
              </a:buBlip>
              <a:defRPr b="0" sz="4800"/>
            </a:pPr>
            <a:r>
              <a:t>Пропальпируйте промежуток между двумя остистыми отростками. С помощью тонкой иглы и 1% раствора лидокаина проведите анестезию кожи, подкожной клетчатки на 1 см латеральмее средней линии</a:t>
            </a:r>
            <a:endParaRPr>
              <a:latin typeface="Calibri"/>
              <a:ea typeface="Calibri"/>
              <a:cs typeface="Calibri"/>
              <a:sym typeface="Calibri"/>
            </a:endParaRPr>
          </a:p>
          <a:p>
            <a:pPr marL="635000" indent="-635000" algn="just">
              <a:spcBef>
                <a:spcPts val="5900"/>
              </a:spcBef>
              <a:buSzPct val="50000"/>
              <a:buBlip>
                <a:blip r:embed="rId4"/>
              </a:buBlip>
              <a:defRPr b="0" sz="4800"/>
            </a:pPr>
            <a:r>
              <a:t>Вставте иглу со стилетом на 1 см медиальнее средней линии перпендикулярно к поверхности кожи. Продвигайте иглу пока кончик иглы не коснется позвонка. Этот прием позволяет узнать примерную глубину до эпидурального пространства</a:t>
            </a:r>
          </a:p>
        </p:txBody>
      </p:sp>
      <p:sp>
        <p:nvSpPr>
          <p:cNvPr id="181" name="Manion SC, Brennan TJ. Thoracic epidural analgesia and acute pain management. Anesthesiology 2011; 115:181"/>
          <p:cNvSpPr txBox="1"/>
          <p:nvPr/>
        </p:nvSpPr>
        <p:spPr>
          <a:xfrm>
            <a:off x="548594" y="12463339"/>
            <a:ext cx="10840652" cy="1030349"/>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r>
              <a:t>Manion SC, Brennan TJ. Thoracic epidural analgesia and acute pain management. Anesthesiology 2011; 115:181</a:t>
            </a:r>
          </a:p>
        </p:txBody>
      </p:sp>
    </p:spTree>
  </p:cSld>
  <p:clrMapOvr>
    <a:masterClrMapping/>
  </p:clrMapOvr>
  <p:transition xmlns:p14="http://schemas.microsoft.com/office/powerpoint/2010/main" spd="med" advClick="1"/>
</p:sld>
</file>

<file path=ppt/slides/slide1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83" name="Парамедианный доступ"/>
          <p:cNvSpPr txBox="1"/>
          <p:nvPr>
            <p:ph type="title"/>
          </p:nvPr>
        </p:nvSpPr>
        <p:spPr>
          <a:prstGeom prst="rect">
            <a:avLst/>
          </a:prstGeom>
        </p:spPr>
        <p:txBody>
          <a:bodyPr/>
          <a:lstStyle>
            <a:lvl1pPr>
              <a:defRPr sz="8400"/>
            </a:lvl1pPr>
          </a:lstStyle>
          <a:p>
            <a:pPr/>
            <a:r>
              <a:t>Парамедианный доступ</a:t>
            </a:r>
          </a:p>
        </p:txBody>
      </p:sp>
      <p:sp>
        <p:nvSpPr>
          <p:cNvPr id="184" name="Медленно подтяните иглу, перенаправьте ее под углом 15 градусов медиальнее и 45 градусов в краниальном направлении. Перестаньте продвигать иглу как только достигнете желтой связки"/>
          <p:cNvSpPr txBox="1"/>
          <p:nvPr/>
        </p:nvSpPr>
        <p:spPr>
          <a:xfrm>
            <a:off x="11986732" y="5583834"/>
            <a:ext cx="12221340" cy="4427932"/>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marL="635000" indent="-635000" algn="just">
              <a:spcBef>
                <a:spcPts val="5900"/>
              </a:spcBef>
              <a:buSzPct val="50000"/>
              <a:buBlip>
                <a:blip r:embed="rId2"/>
              </a:buBlip>
              <a:defRPr b="0" sz="4800"/>
            </a:lvl1pPr>
          </a:lstStyle>
          <a:p>
            <a:pPr/>
            <a:r>
              <a:t>Медленно подтяните иглу, перенаправьте ее под углом 15 градусов медиальнее и 45 градусов в краниальном направлении. Перестаньте продвигать иглу как только достигнете желтой связки</a:t>
            </a:r>
          </a:p>
        </p:txBody>
      </p:sp>
      <p:grpSp>
        <p:nvGrpSpPr>
          <p:cNvPr id="187" name="b.png"/>
          <p:cNvGrpSpPr/>
          <p:nvPr/>
        </p:nvGrpSpPr>
        <p:grpSpPr>
          <a:xfrm>
            <a:off x="821114" y="2064581"/>
            <a:ext cx="10309325" cy="10403292"/>
            <a:chOff x="0" y="0"/>
            <a:chExt cx="10309324" cy="10403290"/>
          </a:xfrm>
        </p:grpSpPr>
        <p:pic>
          <p:nvPicPr>
            <p:cNvPr id="186" name="b.png" descr="b.png"/>
            <p:cNvPicPr>
              <a:picLocks noChangeAspect="1"/>
            </p:cNvPicPr>
            <p:nvPr/>
          </p:nvPicPr>
          <p:blipFill>
            <a:blip r:embed="rId3">
              <a:extLst/>
            </a:blip>
            <a:stretch>
              <a:fillRect/>
            </a:stretch>
          </p:blipFill>
          <p:spPr>
            <a:xfrm>
              <a:off x="127000" y="88900"/>
              <a:ext cx="10055325" cy="10073091"/>
            </a:xfrm>
            <a:prstGeom prst="rect">
              <a:avLst/>
            </a:prstGeom>
            <a:ln>
              <a:noFill/>
            </a:ln>
            <a:effectLst/>
          </p:spPr>
        </p:pic>
        <p:pic>
          <p:nvPicPr>
            <p:cNvPr id="185" name="b.png" descr="b.png"/>
            <p:cNvPicPr>
              <a:picLocks noChangeAspect="0"/>
            </p:cNvPicPr>
            <p:nvPr/>
          </p:nvPicPr>
          <p:blipFill>
            <a:blip r:embed="rId4">
              <a:extLst/>
            </a:blip>
            <a:stretch>
              <a:fillRect/>
            </a:stretch>
          </p:blipFill>
          <p:spPr>
            <a:xfrm>
              <a:off x="0" y="0"/>
              <a:ext cx="10309325" cy="10403291"/>
            </a:xfrm>
            <a:prstGeom prst="rect">
              <a:avLst/>
            </a:prstGeom>
            <a:effectLst/>
          </p:spPr>
        </p:pic>
      </p:grpSp>
      <p:sp>
        <p:nvSpPr>
          <p:cNvPr id="188" name="Manion SC, Brennan TJ. Thoracic epidural analgesia and acute pain management. Anesthesiology 2011; 115:181"/>
          <p:cNvSpPr txBox="1"/>
          <p:nvPr/>
        </p:nvSpPr>
        <p:spPr>
          <a:xfrm>
            <a:off x="548594" y="12463339"/>
            <a:ext cx="10840652" cy="1030349"/>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r>
              <a:t>Manion SC, Brennan TJ. Thoracic epidural analgesia and acute pain management. Anesthesiology 2011; 115:181</a:t>
            </a:r>
          </a:p>
        </p:txBody>
      </p:sp>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22" name="Конфликт интересов"/>
          <p:cNvSpPr txBox="1"/>
          <p:nvPr>
            <p:ph type="title"/>
          </p:nvPr>
        </p:nvSpPr>
        <p:spPr>
          <a:prstGeom prst="rect">
            <a:avLst/>
          </a:prstGeom>
        </p:spPr>
        <p:txBody>
          <a:bodyPr/>
          <a:lstStyle/>
          <a:p>
            <a:pPr/>
            <a:r>
              <a:t>Конфликт интересов</a:t>
            </a:r>
          </a:p>
        </p:txBody>
      </p:sp>
      <p:sp>
        <p:nvSpPr>
          <p:cNvPr id="123" name="отсутствует"/>
          <p:cNvSpPr txBox="1"/>
          <p:nvPr>
            <p:ph type="body" idx="1"/>
          </p:nvPr>
        </p:nvSpPr>
        <p:spPr>
          <a:prstGeom prst="rect">
            <a:avLst/>
          </a:prstGeom>
        </p:spPr>
        <p:txBody>
          <a:bodyPr/>
          <a:lstStyle>
            <a:lvl1pPr marL="0" indent="0" algn="ctr">
              <a:spcBef>
                <a:spcPts val="0"/>
              </a:spcBef>
              <a:buSzTx/>
              <a:buNone/>
              <a:defRPr sz="8400">
                <a:latin typeface="+mn-lt"/>
                <a:ea typeface="+mn-ea"/>
                <a:cs typeface="+mn-cs"/>
                <a:sym typeface="Helvetica Neue Medium"/>
              </a:defRPr>
            </a:lvl1pPr>
          </a:lstStyle>
          <a:p>
            <a:pPr/>
            <a:r>
              <a:t>отсутствует</a:t>
            </a: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med" advClick="1" p14:dur="1000">
        <p15:prstTrans prst="peelOff" invX="1"/>
      </p:transition>
    </mc:Choice>
    <mc:Choice xmlns:p14="http://schemas.microsoft.com/office/powerpoint/2010/main" Requires="p14">
      <p:transition spd="med" advClick="1" p14:dur="1000">
        <p:wipe dir="l"/>
      </p:transition>
    </mc:Choice>
    <mc:Fallback>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90" name="Парамедианный доступ"/>
          <p:cNvSpPr txBox="1"/>
          <p:nvPr>
            <p:ph type="title"/>
          </p:nvPr>
        </p:nvSpPr>
        <p:spPr>
          <a:prstGeom prst="rect">
            <a:avLst/>
          </a:prstGeom>
        </p:spPr>
        <p:txBody>
          <a:bodyPr/>
          <a:lstStyle>
            <a:lvl1pPr>
              <a:defRPr sz="8400"/>
            </a:lvl1pPr>
          </a:lstStyle>
          <a:p>
            <a:pPr/>
            <a:r>
              <a:t>Парамедианный доступ</a:t>
            </a:r>
          </a:p>
        </p:txBody>
      </p:sp>
      <p:sp>
        <p:nvSpPr>
          <p:cNvPr id="191" name="Подсоедините шприц. Наличие сопротивления подтверждает, что кончик иглы находится в желтой связке. Как только почувствуете потерю сопротивления, перестаньте продвигать иглу с целью недопущения непреднамеренной пункции твердой мозговой оболочки (ТМО)…"/>
          <p:cNvSpPr txBox="1"/>
          <p:nvPr/>
        </p:nvSpPr>
        <p:spPr>
          <a:xfrm>
            <a:off x="11986732" y="2313584"/>
            <a:ext cx="12221340" cy="10968432"/>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marL="635000" indent="-635000" algn="just">
              <a:spcBef>
                <a:spcPts val="5900"/>
              </a:spcBef>
              <a:buSzPct val="50000"/>
              <a:buBlip>
                <a:blip r:embed="rId2"/>
              </a:buBlip>
              <a:defRPr b="0" sz="4800"/>
            </a:pPr>
            <a:r>
              <a:t>Подсоедините шприц. Наличие сопротивления подтверждает, что кончик иглы находится в желтой связке. Как только почувствуете потерю сопротивления, перестаньте продвигать иглу с целью недопущения непреднамеренной пункции твердой мозговой оболочки (ТМО)</a:t>
            </a:r>
          </a:p>
          <a:p>
            <a:pPr marL="635000" indent="-635000" algn="just">
              <a:spcBef>
                <a:spcPts val="5900"/>
              </a:spcBef>
              <a:buSzPct val="50000"/>
              <a:buBlip>
                <a:blip r:embed="rId2"/>
              </a:buBlip>
              <a:defRPr b="0" sz="4800"/>
            </a:pPr>
            <a:r>
              <a:t>При обоих видах доступа расстояние от кожи до эпидурального пространства у взрослых пациентов без ожирения составляет 4-5 см в поясничном отделе и 5-6 см в грудном отделе</a:t>
            </a:r>
          </a:p>
        </p:txBody>
      </p:sp>
      <p:grpSp>
        <p:nvGrpSpPr>
          <p:cNvPr id="194" name="c.png"/>
          <p:cNvGrpSpPr/>
          <p:nvPr/>
        </p:nvGrpSpPr>
        <p:grpSpPr>
          <a:xfrm>
            <a:off x="797549" y="2021134"/>
            <a:ext cx="10455871" cy="10405899"/>
            <a:chOff x="0" y="0"/>
            <a:chExt cx="10455869" cy="10405898"/>
          </a:xfrm>
        </p:grpSpPr>
        <p:pic>
          <p:nvPicPr>
            <p:cNvPr id="193" name="c.png" descr="c.png"/>
            <p:cNvPicPr>
              <a:picLocks noChangeAspect="1"/>
            </p:cNvPicPr>
            <p:nvPr/>
          </p:nvPicPr>
          <p:blipFill>
            <a:blip r:embed="rId3">
              <a:extLst/>
            </a:blip>
            <a:stretch>
              <a:fillRect/>
            </a:stretch>
          </p:blipFill>
          <p:spPr>
            <a:xfrm>
              <a:off x="127000" y="88900"/>
              <a:ext cx="10201870" cy="10075699"/>
            </a:xfrm>
            <a:prstGeom prst="rect">
              <a:avLst/>
            </a:prstGeom>
            <a:ln>
              <a:noFill/>
            </a:ln>
            <a:effectLst/>
          </p:spPr>
        </p:pic>
        <p:pic>
          <p:nvPicPr>
            <p:cNvPr id="192" name="c.png" descr="c.png"/>
            <p:cNvPicPr>
              <a:picLocks noChangeAspect="0"/>
            </p:cNvPicPr>
            <p:nvPr/>
          </p:nvPicPr>
          <p:blipFill>
            <a:blip r:embed="rId4">
              <a:extLst/>
            </a:blip>
            <a:stretch>
              <a:fillRect/>
            </a:stretch>
          </p:blipFill>
          <p:spPr>
            <a:xfrm>
              <a:off x="0" y="0"/>
              <a:ext cx="10455870" cy="10405899"/>
            </a:xfrm>
            <a:prstGeom prst="rect">
              <a:avLst/>
            </a:prstGeom>
            <a:effectLst/>
          </p:spPr>
        </p:pic>
      </p:grpSp>
      <p:sp>
        <p:nvSpPr>
          <p:cNvPr id="195" name="Manion SC, Brennan TJ. Thoracic epidural analgesia and acute pain management. Anesthesiology 2011; 115:181"/>
          <p:cNvSpPr txBox="1"/>
          <p:nvPr/>
        </p:nvSpPr>
        <p:spPr>
          <a:xfrm>
            <a:off x="605158" y="12358189"/>
            <a:ext cx="10840652" cy="103035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r>
              <a:t>Manion SC, Brennan TJ. Thoracic epidural analgesia and acute pain management. Anesthesiology 2011; 115:181</a:t>
            </a:r>
          </a:p>
        </p:txBody>
      </p:sp>
    </p:spTree>
  </p:cSld>
  <p:clrMapOvr>
    <a:masterClrMapping/>
  </p:clrMapOvr>
  <p:transition xmlns:p14="http://schemas.microsoft.com/office/powerpoint/2010/main" spd="med" advClick="1"/>
</p:sld>
</file>

<file path=ppt/slides/slide2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97" name="Постановка катетера"/>
          <p:cNvSpPr txBox="1"/>
          <p:nvPr>
            <p:ph type="title"/>
          </p:nvPr>
        </p:nvSpPr>
        <p:spPr>
          <a:prstGeom prst="rect">
            <a:avLst/>
          </a:prstGeom>
        </p:spPr>
        <p:txBody>
          <a:bodyPr/>
          <a:lstStyle>
            <a:lvl1pPr>
              <a:defRPr sz="8400"/>
            </a:lvl1pPr>
          </a:lstStyle>
          <a:p>
            <a:pPr/>
            <a:r>
              <a:t>Постановка катетера</a:t>
            </a:r>
          </a:p>
        </p:txBody>
      </p:sp>
      <p:sp>
        <p:nvSpPr>
          <p:cNvPr id="198" name="Как только произойдет потеря сопротивления, можно вводить катетер. Некоторые врачи предпочитают ввести анестетик сразу через иглу, чаще ставится катетер, затем через него вводится препарат…"/>
          <p:cNvSpPr txBox="1"/>
          <p:nvPr>
            <p:ph type="body" idx="1"/>
          </p:nvPr>
        </p:nvSpPr>
        <p:spPr>
          <a:prstGeom prst="rect">
            <a:avLst/>
          </a:prstGeom>
        </p:spPr>
        <p:txBody>
          <a:bodyPr/>
          <a:lstStyle/>
          <a:p>
            <a:pPr marL="615950" indent="-615950" algn="just" defTabSz="800735">
              <a:spcBef>
                <a:spcPts val="5700"/>
              </a:spcBef>
              <a:buSzPct val="50000"/>
              <a:buBlip>
                <a:blip r:embed="rId2"/>
              </a:buBlip>
              <a:defRPr sz="4656"/>
            </a:pPr>
            <a:r>
              <a:t>Как только произойдет потеря сопротивления, можно вводить катетер. Некоторые врачи предпочитают ввести анестетик сразу через иглу, чаще ставится катетер, затем через него вводится препарат</a:t>
            </a:r>
            <a:endParaRPr>
              <a:latin typeface="Calibri"/>
              <a:ea typeface="Calibri"/>
              <a:cs typeface="Calibri"/>
              <a:sym typeface="Calibri"/>
            </a:endParaRPr>
          </a:p>
          <a:p>
            <a:pPr marL="615950" indent="-615950" algn="just" defTabSz="800735">
              <a:spcBef>
                <a:spcPts val="5700"/>
              </a:spcBef>
              <a:buSzPct val="50000"/>
              <a:buBlip>
                <a:blip r:embed="rId2"/>
              </a:buBlip>
              <a:defRPr sz="4656"/>
            </a:pPr>
            <a:r>
              <a:t>Удалите шприц, посчитайте отметки для того чтобы вычислить расстояние до эпидурального пространства</a:t>
            </a:r>
            <a:endParaRPr>
              <a:latin typeface="Calibri"/>
              <a:ea typeface="Calibri"/>
              <a:cs typeface="Calibri"/>
              <a:sym typeface="Calibri"/>
            </a:endParaRPr>
          </a:p>
          <a:p>
            <a:pPr marL="615950" indent="-615950" algn="just" defTabSz="800735">
              <a:spcBef>
                <a:spcPts val="5700"/>
              </a:spcBef>
              <a:buSzPct val="50000"/>
              <a:buBlip>
                <a:blip r:embed="rId2"/>
              </a:buBlip>
              <a:defRPr sz="4656"/>
            </a:pPr>
            <a:r>
              <a:t>Проведите катетер через иглу на 4-</a:t>
            </a:r>
            <a:r>
              <a:rPr>
                <a:latin typeface="Calibri"/>
                <a:ea typeface="Calibri"/>
                <a:cs typeface="Calibri"/>
                <a:sym typeface="Calibri"/>
              </a:rPr>
              <a:t>5</a:t>
            </a:r>
            <a:r>
              <a:t> см, осторожно удалите иглу, не допуская подтягивания катетера. Присоедините коннектор. С помощью 5 мл шприца проведите аспирационную пробу для подтверждения отсутствия поступления цереброспинальной жидкости, крови</a:t>
            </a:r>
            <a:endParaRPr>
              <a:latin typeface="Calibri"/>
              <a:ea typeface="Calibri"/>
              <a:cs typeface="Calibri"/>
              <a:sym typeface="Calibri"/>
            </a:endParaRPr>
          </a:p>
          <a:p>
            <a:pPr marL="615950" indent="-615950" algn="just" defTabSz="800735">
              <a:spcBef>
                <a:spcPts val="5700"/>
              </a:spcBef>
              <a:buSzPct val="50000"/>
              <a:buBlip>
                <a:blip r:embed="rId2"/>
              </a:buBlip>
              <a:defRPr sz="4656"/>
            </a:pPr>
            <a:r>
              <a:t>Наложите асептическую повязку</a:t>
            </a:r>
          </a:p>
        </p:txBody>
      </p:sp>
    </p:spTree>
  </p:cSld>
  <p:clrMapOvr>
    <a:masterClrMapping/>
  </p:clrMapOvr>
  <p:transition xmlns:p14="http://schemas.microsoft.com/office/powerpoint/2010/main" spd="med" advClick="1"/>
</p:sld>
</file>

<file path=ppt/slides/slide2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00" name="Проблемы и их устранение"/>
          <p:cNvSpPr txBox="1"/>
          <p:nvPr>
            <p:ph type="title"/>
          </p:nvPr>
        </p:nvSpPr>
        <p:spPr>
          <a:prstGeom prst="rect">
            <a:avLst/>
          </a:prstGeom>
        </p:spPr>
        <p:txBody>
          <a:bodyPr/>
          <a:lstStyle/>
          <a:p>
            <a:pPr/>
            <a:r>
              <a:t>Проблемы и их устранение</a:t>
            </a:r>
          </a:p>
        </p:txBody>
      </p:sp>
    </p:spTree>
  </p:cSld>
  <p:clrMapOvr>
    <a:masterClrMapping/>
  </p:clrMapOvr>
  <p:transition xmlns:p14="http://schemas.microsoft.com/office/powerpoint/2010/main" spd="med" advClick="1"/>
</p:sld>
</file>

<file path=ppt/slides/slide2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02" name="Сложность определения эпидурального пространства"/>
          <p:cNvSpPr txBox="1"/>
          <p:nvPr>
            <p:ph type="title"/>
          </p:nvPr>
        </p:nvSpPr>
        <p:spPr>
          <a:prstGeom prst="rect">
            <a:avLst/>
          </a:prstGeom>
        </p:spPr>
        <p:txBody>
          <a:bodyPr/>
          <a:lstStyle>
            <a:lvl1pPr defTabSz="701675">
              <a:defRPr sz="7140"/>
            </a:lvl1pPr>
          </a:lstStyle>
          <a:p>
            <a:pPr/>
            <a:r>
              <a:t>Сложность определения эпидурального пространства</a:t>
            </a:r>
          </a:p>
        </p:txBody>
      </p:sp>
      <p:sp>
        <p:nvSpPr>
          <p:cNvPr id="203" name="Если игла попадает в кость во время пункции, клиницист должен определить с какой частью позвонка произошел контакт:…"/>
          <p:cNvSpPr txBox="1"/>
          <p:nvPr>
            <p:ph type="body" idx="1"/>
          </p:nvPr>
        </p:nvSpPr>
        <p:spPr>
          <a:prstGeom prst="rect">
            <a:avLst/>
          </a:prstGeom>
        </p:spPr>
        <p:txBody>
          <a:bodyPr/>
          <a:lstStyle/>
          <a:p>
            <a:pPr marL="0" indent="0" algn="just" defTabSz="561340">
              <a:spcBef>
                <a:spcPts val="4000"/>
              </a:spcBef>
              <a:buSzTx/>
              <a:buNone/>
              <a:defRPr sz="3264"/>
            </a:pPr>
            <a:r>
              <a:t>Если игла попадает в кость во время пункции, клиницист должен</a:t>
            </a:r>
            <a:r>
              <a:rPr>
                <a:latin typeface="Calibri"/>
                <a:ea typeface="Calibri"/>
                <a:cs typeface="Calibri"/>
                <a:sym typeface="Calibri"/>
              </a:rPr>
              <a:t> </a:t>
            </a:r>
            <a:r>
              <a:t>определить с какой частью позвонка произошел контакт:</a:t>
            </a:r>
          </a:p>
          <a:p>
            <a:pPr marL="431800" indent="-431800" algn="just" defTabSz="561340">
              <a:spcBef>
                <a:spcPts val="4000"/>
              </a:spcBef>
              <a:buSzPct val="50000"/>
              <a:buBlip>
                <a:blip r:embed="rId2"/>
              </a:buBlip>
              <a:defRPr sz="3264"/>
            </a:pPr>
            <a:r>
              <a:t>1-2 см от кожи, то контакт, вероятно, происходит с кончиком остистого отростка</a:t>
            </a:r>
          </a:p>
          <a:p>
            <a:pPr marL="431800" indent="-431800" algn="just" defTabSz="561340">
              <a:spcBef>
                <a:spcPts val="4000"/>
              </a:spcBef>
              <a:buSzPct val="50000"/>
              <a:buBlip>
                <a:blip r:embed="rId2"/>
              </a:buBlip>
              <a:defRPr sz="3264"/>
            </a:pPr>
            <a:r>
              <a:t>от 2 до 3 см, то более вероятно</a:t>
            </a:r>
            <a:r>
              <a:rPr>
                <a:latin typeface="Calibri"/>
                <a:ea typeface="Calibri"/>
                <a:cs typeface="Calibri"/>
                <a:sym typeface="Calibri"/>
              </a:rPr>
              <a:t> </a:t>
            </a:r>
            <a:r>
              <a:t>соприкосновение с остистым отростком</a:t>
            </a:r>
          </a:p>
          <a:p>
            <a:pPr marL="431800" indent="-431800" algn="just" defTabSz="561340">
              <a:spcBef>
                <a:spcPts val="4000"/>
              </a:spcBef>
              <a:buSzPct val="50000"/>
              <a:buBlip>
                <a:blip r:embed="rId2"/>
              </a:buBlip>
              <a:defRPr sz="3264"/>
            </a:pPr>
            <a:r>
              <a:t>&gt; 4 см - с пластинкой дуги позвонка</a:t>
            </a:r>
            <a:endParaRPr>
              <a:latin typeface="Calibri"/>
              <a:ea typeface="Calibri"/>
              <a:cs typeface="Calibri"/>
              <a:sym typeface="Calibri"/>
            </a:endParaRPr>
          </a:p>
          <a:p>
            <a:pPr marL="0" indent="0" algn="just" defTabSz="561340">
              <a:spcBef>
                <a:spcPts val="4000"/>
              </a:spcBef>
              <a:buSzTx/>
              <a:buNone/>
              <a:defRPr sz="3264"/>
            </a:pPr>
            <a:r>
              <a:t>Пациента можно спросить, воспринимает ли он иглу с левой или с правой стороны. Клиницист должен использовать эту информацию для оценки местоположения наконечника иглы и действий, необходимых для точного позиционирования иглы, возврата ее в межостистую связку</a:t>
            </a:r>
            <a:endParaRPr>
              <a:latin typeface="Calibri"/>
              <a:ea typeface="Calibri"/>
              <a:cs typeface="Calibri"/>
              <a:sym typeface="Calibri"/>
            </a:endParaRPr>
          </a:p>
          <a:p>
            <a:pPr marL="0" indent="0" algn="just" defTabSz="561340">
              <a:spcBef>
                <a:spcPts val="4000"/>
              </a:spcBef>
              <a:buSzTx/>
              <a:buNone/>
              <a:defRPr sz="3264"/>
            </a:pPr>
            <a:r>
              <a:t>Эпидуральная игла может быть закупорена костным фрагментом или тканью из-за контакта с костью. При этом невозможно будет провести тест потери сопротивления, при дальнейшем продвижении иглы возможна непреднамеренная пункция ТМО. Если подозревается окклюзия иглы, стилет должен быть повторно вставлен, чтобы очистить иглу или игла должна быть удалена и промыта физиологическим раствором</a:t>
            </a:r>
          </a:p>
        </p:txBody>
      </p:sp>
    </p:spTree>
  </p:cSld>
  <p:clrMapOvr>
    <a:masterClrMapping/>
  </p:clrMapOvr>
  <p:transition xmlns:p14="http://schemas.microsoft.com/office/powerpoint/2010/main" spd="med" advClick="1"/>
</p:sld>
</file>

<file path=ppt/slides/slide2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05" name="Трудности при проведении катетера через иглу"/>
          <p:cNvSpPr txBox="1"/>
          <p:nvPr>
            <p:ph type="title"/>
          </p:nvPr>
        </p:nvSpPr>
        <p:spPr>
          <a:prstGeom prst="rect">
            <a:avLst/>
          </a:prstGeom>
        </p:spPr>
        <p:txBody>
          <a:bodyPr/>
          <a:lstStyle>
            <a:lvl1pPr defTabSz="701675">
              <a:defRPr sz="7140"/>
            </a:lvl1pPr>
          </a:lstStyle>
          <a:p>
            <a:pPr/>
            <a:r>
              <a:t>Трудности при проведении катетера через иглу</a:t>
            </a:r>
          </a:p>
        </p:txBody>
      </p:sp>
      <p:sp>
        <p:nvSpPr>
          <p:cNvPr id="206" name="Если катетер не проводится через иглу и ощущается сопротивление, скорее всего кончик иглы не находится в эпидуральном пространстве, ее следует удалить и провести повторную попытку пункции…"/>
          <p:cNvSpPr txBox="1"/>
          <p:nvPr>
            <p:ph type="body" idx="1"/>
          </p:nvPr>
        </p:nvSpPr>
        <p:spPr>
          <a:prstGeom prst="rect">
            <a:avLst/>
          </a:prstGeom>
        </p:spPr>
        <p:txBody>
          <a:bodyPr/>
          <a:lstStyle/>
          <a:p>
            <a:pPr marL="0" indent="0" defTabSz="569594">
              <a:spcBef>
                <a:spcPts val="4000"/>
              </a:spcBef>
              <a:buSzTx/>
              <a:buNone/>
              <a:defRPr sz="3312"/>
            </a:pPr>
            <a:r>
              <a:t>Если катетер не проводится через иглу и ощущается сопротивление, скорее всего кончик иглы не находится в эпидуральном пространстве, ее следует удалить и провести повторную попытку пункции</a:t>
            </a:r>
            <a:endParaRPr>
              <a:latin typeface="Calibri"/>
              <a:ea typeface="Calibri"/>
              <a:cs typeface="Calibri"/>
              <a:sym typeface="Calibri"/>
            </a:endParaRPr>
          </a:p>
          <a:p>
            <a:pPr marL="438150" indent="-438150" defTabSz="569594">
              <a:spcBef>
                <a:spcPts val="4000"/>
              </a:spcBef>
              <a:buSzPct val="50000"/>
              <a:buBlip>
                <a:blip r:embed="rId2"/>
              </a:buBlip>
              <a:defRPr sz="3312"/>
            </a:pPr>
            <a:r>
              <a:t>Если врач уверен в том, что точно позиционировал иглу, но все же имеет проблемы с проведением катетера, существует несколько маневров, которыми можно воспользоваться:</a:t>
            </a:r>
            <a:endParaRPr>
              <a:latin typeface="Calibri"/>
              <a:ea typeface="Calibri"/>
              <a:cs typeface="Calibri"/>
              <a:sym typeface="Calibri"/>
            </a:endParaRPr>
          </a:p>
          <a:p>
            <a:pPr lvl="1" marL="876300" indent="-438150" defTabSz="569594">
              <a:spcBef>
                <a:spcPts val="4000"/>
              </a:spcBef>
              <a:buSzPct val="50000"/>
              <a:buBlip>
                <a:blip r:embed="rId2"/>
              </a:buBlip>
              <a:defRPr sz="3312"/>
            </a:pPr>
            <a:r>
              <a:t>Попросить пациента сделать глубокий вдох, при этом происходит «открытие» эпидурального пространства, попробовать завести катетер на высоте вдоха</a:t>
            </a:r>
            <a:endParaRPr>
              <a:latin typeface="Calibri"/>
              <a:ea typeface="Calibri"/>
              <a:cs typeface="Calibri"/>
              <a:sym typeface="Calibri"/>
            </a:endParaRPr>
          </a:p>
          <a:p>
            <a:pPr lvl="1" marL="876300" indent="-438150" defTabSz="569594">
              <a:spcBef>
                <a:spcPts val="4000"/>
              </a:spcBef>
              <a:buSzPct val="50000"/>
              <a:buBlip>
                <a:blip r:embed="rId2"/>
              </a:buBlip>
              <a:defRPr sz="3312"/>
            </a:pPr>
            <a:r>
              <a:t>Повторно пунктировать эпидуральное пространство под более тупым углом: подтянуть иглу на 5-10 мм, присоединить шприц, продвигать ее под более тупым углом</a:t>
            </a:r>
            <a:endParaRPr>
              <a:latin typeface="Calibri"/>
              <a:ea typeface="Calibri"/>
              <a:cs typeface="Calibri"/>
              <a:sym typeface="Calibri"/>
            </a:endParaRPr>
          </a:p>
          <a:p>
            <a:pPr lvl="1" marL="876300" indent="-438150" defTabSz="569594">
              <a:spcBef>
                <a:spcPts val="4000"/>
              </a:spcBef>
              <a:buSzPct val="50000"/>
              <a:buBlip>
                <a:blip r:embed="rId2"/>
              </a:buBlip>
              <a:defRPr sz="3312"/>
            </a:pPr>
            <a:r>
              <a:t>Ввести через иглу эпидурально 5 мл физиологического раствора и повторить попытку проведения катетера</a:t>
            </a:r>
            <a:endParaRPr>
              <a:latin typeface="Calibri"/>
              <a:ea typeface="Calibri"/>
              <a:cs typeface="Calibri"/>
              <a:sym typeface="Calibri"/>
            </a:endParaRPr>
          </a:p>
          <a:p>
            <a:pPr marL="438150" indent="-438150" defTabSz="569594">
              <a:spcBef>
                <a:spcPts val="4000"/>
              </a:spcBef>
              <a:buSzPct val="50000"/>
              <a:buBlip>
                <a:blip r:embed="rId2"/>
              </a:buBlip>
              <a:defRPr sz="3312"/>
            </a:pPr>
            <a:r>
              <a:t>Если сопротивление ощущается после того как кончик катетера уже вышел из иглы (можно определить по сантиметровым отметкам на катетере), катетер и игла должны быть извлечены вместе</a:t>
            </a:r>
          </a:p>
        </p:txBody>
      </p:sp>
    </p:spTree>
  </p:cSld>
  <p:clrMapOvr>
    <a:masterClrMapping/>
  </p:clrMapOvr>
  <p:transition xmlns:p14="http://schemas.microsoft.com/office/powerpoint/2010/main" spd="med" advClick="1"/>
</p:sld>
</file>

<file path=ppt/slides/slide2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08" name="Парестезии"/>
          <p:cNvSpPr txBox="1"/>
          <p:nvPr>
            <p:ph type="title"/>
          </p:nvPr>
        </p:nvSpPr>
        <p:spPr>
          <a:prstGeom prst="rect">
            <a:avLst/>
          </a:prstGeom>
        </p:spPr>
        <p:txBody>
          <a:bodyPr/>
          <a:lstStyle>
            <a:lvl1pPr>
              <a:defRPr sz="8400"/>
            </a:lvl1pPr>
          </a:lstStyle>
          <a:p>
            <a:pPr/>
            <a:r>
              <a:t>Парестезии</a:t>
            </a:r>
          </a:p>
        </p:txBody>
      </p:sp>
      <p:sp>
        <p:nvSpPr>
          <p:cNvPr id="209" name="Если парестезия возникает при введении иглы, она должна быть удалена, повторная попытка пункции должна проводится под другим углом относительно средней линии, в сторону противоположную парестезии.…"/>
          <p:cNvSpPr txBox="1"/>
          <p:nvPr>
            <p:ph type="body" idx="1"/>
          </p:nvPr>
        </p:nvSpPr>
        <p:spPr>
          <a:prstGeom prst="rect">
            <a:avLst/>
          </a:prstGeom>
        </p:spPr>
        <p:txBody>
          <a:bodyPr/>
          <a:lstStyle/>
          <a:p>
            <a:pPr marL="0" indent="0" algn="just">
              <a:buSzTx/>
              <a:buNone/>
            </a:pPr>
            <a:r>
              <a:t>Если парестезия возникает при введении иглы, она должна быть удалена, повторная попытка пункции должна проводится под другим углом относительно средней линии, в сторону противоположную парестезии.</a:t>
            </a:r>
            <a:endParaRPr>
              <a:latin typeface="Calibri"/>
              <a:ea typeface="Calibri"/>
              <a:cs typeface="Calibri"/>
              <a:sym typeface="Calibri"/>
            </a:endParaRPr>
          </a:p>
          <a:p>
            <a:pPr marL="0" indent="0" algn="just">
              <a:buSzTx/>
              <a:buNone/>
            </a:pPr>
            <a:r>
              <a:t>Транзиторная парестезия часто возникает при проведении катетера. Если она проходит, то катетер может быть оставлен. Если парестезия сохраняется, то игла и катетер должны быть удалены, а процедура может быть повторена</a:t>
            </a:r>
          </a:p>
        </p:txBody>
      </p:sp>
    </p:spTree>
  </p:cSld>
  <p:clrMapOvr>
    <a:masterClrMapping/>
  </p:clrMapOvr>
  <p:transition xmlns:p14="http://schemas.microsoft.com/office/powerpoint/2010/main" spd="med" advClick="1"/>
</p:sld>
</file>

<file path=ppt/slides/slide2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11" name="Кровь в катетере или игле"/>
          <p:cNvSpPr txBox="1"/>
          <p:nvPr>
            <p:ph type="title"/>
          </p:nvPr>
        </p:nvSpPr>
        <p:spPr>
          <a:prstGeom prst="rect">
            <a:avLst/>
          </a:prstGeom>
        </p:spPr>
        <p:txBody>
          <a:bodyPr/>
          <a:lstStyle>
            <a:lvl1pPr>
              <a:defRPr sz="8400"/>
            </a:lvl1pPr>
          </a:lstStyle>
          <a:p>
            <a:pPr/>
            <a:r>
              <a:t>Кровь в катетере или игле</a:t>
            </a:r>
          </a:p>
        </p:txBody>
      </p:sp>
      <p:sp>
        <p:nvSpPr>
          <p:cNvPr id="212" name="Эпидуральная игла может повредить сосуд в мягких тканях или в эпидуральном пространстве. Игла должна быть извлечена, промыта физиологическим раствором, введена под другим углом в том же или другом месте пункции. Сгусток крови может вызвать окклюзию иглы, при этом высок риск непреднамеренной пункции ТМО вследствие невозможности провести тест потери сопротивления"/>
          <p:cNvSpPr txBox="1"/>
          <p:nvPr>
            <p:ph type="body" sz="half" idx="1"/>
          </p:nvPr>
        </p:nvSpPr>
        <p:spPr>
          <a:xfrm>
            <a:off x="1689100" y="2124393"/>
            <a:ext cx="21005800" cy="4825397"/>
          </a:xfrm>
          <a:prstGeom prst="rect">
            <a:avLst/>
          </a:prstGeom>
        </p:spPr>
        <p:txBody>
          <a:bodyPr/>
          <a:lstStyle>
            <a:lvl1pPr marL="0" indent="0" algn="just">
              <a:buSzTx/>
              <a:buNone/>
            </a:lvl1pPr>
          </a:lstStyle>
          <a:p>
            <a:pPr/>
            <a:r>
              <a:t>Эпидуральная игла может повредить сосуд в мягких тканях или в эпидуральном пространстве. Игла должна быть извлечена, промыта физиологическим раствором, введена под другим углом в том же или другом месте пункции. Сгусток крови может вызвать окклюзию иглы, при этом высок риск непреднамеренной пункции ТМО вследствие невозможности провести тест потери сопротивления</a:t>
            </a:r>
          </a:p>
        </p:txBody>
      </p:sp>
      <p:sp>
        <p:nvSpPr>
          <p:cNvPr id="213" name="Непреднамеренная пункция ТМО"/>
          <p:cNvSpPr txBox="1"/>
          <p:nvPr/>
        </p:nvSpPr>
        <p:spPr>
          <a:xfrm>
            <a:off x="1478801" y="6817848"/>
            <a:ext cx="21005801" cy="22860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lvl1pPr>
              <a:defRPr b="0" sz="8400">
                <a:latin typeface="+mn-lt"/>
                <a:ea typeface="+mn-ea"/>
                <a:cs typeface="+mn-cs"/>
                <a:sym typeface="Helvetica Neue Medium"/>
              </a:defRPr>
            </a:lvl1pPr>
          </a:lstStyle>
          <a:p>
            <a:pPr/>
            <a:r>
              <a:t>Непреднамеренная пункция ТМО</a:t>
            </a:r>
          </a:p>
        </p:txBody>
      </p:sp>
      <p:sp>
        <p:nvSpPr>
          <p:cNvPr id="214" name="Непреднамеренная пункция ТМО может быть распознана в момент пункции иглой или после постановки катетера. ЦСЖ может поступать в шприц, в проксимальную часть катетера…"/>
          <p:cNvSpPr txBox="1"/>
          <p:nvPr/>
        </p:nvSpPr>
        <p:spPr>
          <a:xfrm>
            <a:off x="1689100" y="8639216"/>
            <a:ext cx="21005800" cy="4825398"/>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lgn="just">
              <a:spcBef>
                <a:spcPts val="5900"/>
              </a:spcBef>
              <a:defRPr b="0" sz="4800"/>
            </a:pPr>
            <a:r>
              <a:t>Непреднамеренная пункция ТМО может быть распознана в момент пункции иглой или после постановки катетера. ЦСЖ может поступать в шприц, в проксимальную часть катетера</a:t>
            </a:r>
            <a:endParaRPr>
              <a:latin typeface="Calibri"/>
              <a:ea typeface="Calibri"/>
              <a:cs typeface="Calibri"/>
              <a:sym typeface="Calibri"/>
            </a:endParaRPr>
          </a:p>
          <a:p>
            <a:pPr algn="just">
              <a:spcBef>
                <a:spcPts val="5900"/>
              </a:spcBef>
              <a:defRPr b="0" sz="4800"/>
            </a:pPr>
            <a:r>
              <a:t>Удалите и переставьте катетер в другом межпозвоночном промежутке</a:t>
            </a:r>
          </a:p>
        </p:txBody>
      </p:sp>
    </p:spTree>
  </p:cSld>
  <p:clrMapOvr>
    <a:masterClrMapping/>
  </p:clrMapOvr>
  <p:transition xmlns:p14="http://schemas.microsoft.com/office/powerpoint/2010/main" spd="med" advClick="1"/>
</p:sld>
</file>

<file path=ppt/slides/slide2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16" name="Тест-доза"/>
          <p:cNvSpPr txBox="1"/>
          <p:nvPr>
            <p:ph type="title"/>
          </p:nvPr>
        </p:nvSpPr>
        <p:spPr>
          <a:prstGeom prst="rect">
            <a:avLst/>
          </a:prstGeom>
        </p:spPr>
        <p:txBody>
          <a:bodyPr/>
          <a:lstStyle>
            <a:lvl1pPr>
              <a:defRPr sz="8400"/>
            </a:lvl1pPr>
          </a:lstStyle>
          <a:p>
            <a:pPr/>
            <a:r>
              <a:t>Тест-доза</a:t>
            </a:r>
          </a:p>
        </p:txBody>
      </p:sp>
      <p:sp>
        <p:nvSpPr>
          <p:cNvPr id="217" name="Задача введения тест-дозы заключается в подтверждении правильного расположения катетера. Непреднамеренное субарахноидальное введение местного анестетика в дозе для эпидуральной анестезии может привести к высокому или тотальному блоку, в то же время непреднамеренное внутривенное введение такой дозы может привести к системной токсичности…"/>
          <p:cNvSpPr txBox="1"/>
          <p:nvPr>
            <p:ph type="body" idx="1"/>
          </p:nvPr>
        </p:nvSpPr>
        <p:spPr>
          <a:prstGeom prst="rect">
            <a:avLst/>
          </a:prstGeom>
        </p:spPr>
        <p:txBody>
          <a:bodyPr/>
          <a:lstStyle/>
          <a:p>
            <a:pPr marL="0" indent="0" algn="just" defTabSz="759459">
              <a:spcBef>
                <a:spcPts val="5400"/>
              </a:spcBef>
              <a:buSzTx/>
              <a:buNone/>
              <a:defRPr sz="4416"/>
            </a:pPr>
            <a:r>
              <a:t>Задача введения тест-дозы заключается в подтверждении правильного расположения катетера. Непреднамеренное субарахноидальное введение местного анестетика в дозе для эпидуральной анестезии может привести к высокому или тотальному блоку, в то же время непреднамеренное внутривенное введение такой дозы может привести к системной токсичности</a:t>
            </a:r>
            <a:endParaRPr>
              <a:latin typeface="Calibri"/>
              <a:ea typeface="Calibri"/>
              <a:cs typeface="Calibri"/>
              <a:sym typeface="Calibri"/>
            </a:endParaRPr>
          </a:p>
          <a:p>
            <a:pPr marL="0" indent="0" algn="just" defTabSz="759459">
              <a:spcBef>
                <a:spcPts val="5400"/>
              </a:spcBef>
              <a:buSzTx/>
              <a:buNone/>
              <a:defRPr sz="4416"/>
            </a:pPr>
            <a:r>
              <a:t>В то время как тест-доза не исключает на 100% субарахноидальное или внутривенное положение катетера, она увеличивает безопасность эпидуральной анестезии</a:t>
            </a:r>
            <a:endParaRPr>
              <a:latin typeface="Calibri"/>
              <a:ea typeface="Calibri"/>
              <a:cs typeface="Calibri"/>
              <a:sym typeface="Calibri"/>
            </a:endParaRPr>
          </a:p>
          <a:p>
            <a:pPr marL="0" indent="0" algn="just" defTabSz="759459">
              <a:spcBef>
                <a:spcPts val="5400"/>
              </a:spcBef>
              <a:buSzTx/>
              <a:buNone/>
              <a:defRPr sz="4416"/>
            </a:pPr>
            <a:r>
              <a:t>Тест-доза состоит из 40 мг 2% лидокаина с адреналином (1:200000) 15 мкг. Начало тахикардии в течении минуты или развитие моторного блока в течении 5 минут считается положительной пробой</a:t>
            </a:r>
          </a:p>
        </p:txBody>
      </p:sp>
    </p:spTree>
  </p:cSld>
  <p:clrMapOvr>
    <a:masterClrMapping/>
  </p:clrMapOvr>
  <p:transition xmlns:p14="http://schemas.microsoft.com/office/powerpoint/2010/main" spd="med" advClick="1"/>
</p:sld>
</file>

<file path=ppt/slides/slide2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19" name="Протокол интенсивной терапии системной токсичности местными анестетиками"/>
          <p:cNvSpPr txBox="1"/>
          <p:nvPr>
            <p:ph type="title"/>
          </p:nvPr>
        </p:nvSpPr>
        <p:spPr>
          <a:prstGeom prst="rect">
            <a:avLst/>
          </a:prstGeom>
        </p:spPr>
        <p:txBody>
          <a:bodyPr/>
          <a:lstStyle>
            <a:lvl1pPr defTabSz="701675">
              <a:defRPr sz="7140"/>
            </a:lvl1pPr>
          </a:lstStyle>
          <a:p>
            <a:pPr/>
            <a:r>
              <a:t>Протокол интенсивной терапии системной токсичности местными анестетиками</a:t>
            </a:r>
          </a:p>
        </p:txBody>
      </p:sp>
      <p:sp>
        <p:nvSpPr>
          <p:cNvPr id="220" name="1.   Распознавание токсической реакции…"/>
          <p:cNvSpPr txBox="1"/>
          <p:nvPr>
            <p:ph type="body" idx="1"/>
          </p:nvPr>
        </p:nvSpPr>
        <p:spPr>
          <a:prstGeom prst="rect">
            <a:avLst/>
          </a:prstGeom>
        </p:spPr>
        <p:txBody>
          <a:bodyPr/>
          <a:lstStyle/>
          <a:p>
            <a:pPr marL="0" indent="0" defTabSz="454025">
              <a:spcBef>
                <a:spcPts val="3200"/>
              </a:spcBef>
              <a:buSzTx/>
              <a:buNone/>
              <a:defRPr sz="2640"/>
            </a:pPr>
            <a:r>
              <a:t>1.   Распознавание токсической реакции</a:t>
            </a:r>
            <a:endParaRPr>
              <a:latin typeface="Calibri"/>
              <a:ea typeface="Calibri"/>
              <a:cs typeface="Calibri"/>
              <a:sym typeface="Calibri"/>
            </a:endParaRPr>
          </a:p>
          <a:p>
            <a:pPr marL="0" indent="0" algn="just" defTabSz="454025">
              <a:spcBef>
                <a:spcPts val="3200"/>
              </a:spcBef>
              <a:buSzTx/>
              <a:buNone/>
              <a:defRPr sz="2640"/>
            </a:pPr>
            <a:r>
              <a:t>Возбуждение или внезапное угнетение сознания с развитием тонико-клонических судорог или без. Сердечно-сосудистая недостаточность. Гипотензия. Нарушения ритма сердца: тахикардия; брадикардия, вплоть до асистолии. Помните: развитие токсической реакции может быть отсрочено.</a:t>
            </a:r>
            <a:endParaRPr>
              <a:latin typeface="Calibri"/>
              <a:ea typeface="Calibri"/>
              <a:cs typeface="Calibri"/>
              <a:sym typeface="Calibri"/>
            </a:endParaRPr>
          </a:p>
          <a:p>
            <a:pPr marL="0" indent="0" defTabSz="454025">
              <a:spcBef>
                <a:spcPts val="3200"/>
              </a:spcBef>
              <a:buSzTx/>
              <a:buNone/>
              <a:defRPr sz="2640"/>
            </a:pPr>
            <a:r>
              <a:t>2.   Неотложные мероприятия</a:t>
            </a:r>
            <a:endParaRPr>
              <a:latin typeface="Calibri"/>
              <a:ea typeface="Calibri"/>
              <a:cs typeface="Calibri"/>
              <a:sym typeface="Calibri"/>
            </a:endParaRPr>
          </a:p>
          <a:p>
            <a:pPr marL="0" indent="0" algn="just" defTabSz="454025">
              <a:spcBef>
                <a:spcPts val="3200"/>
              </a:spcBef>
              <a:buSzTx/>
              <a:buNone/>
              <a:defRPr sz="2640"/>
            </a:pPr>
            <a:r>
              <a:t>При признаках токсичности:</a:t>
            </a:r>
            <a:endParaRPr>
              <a:latin typeface="Calibri"/>
              <a:ea typeface="Calibri"/>
              <a:cs typeface="Calibri"/>
              <a:sym typeface="Calibri"/>
            </a:endParaRPr>
          </a:p>
          <a:p>
            <a:pPr marL="349250" indent="-349250" algn="just" defTabSz="454025">
              <a:spcBef>
                <a:spcPts val="3200"/>
              </a:spcBef>
              <a:buSzPct val="50000"/>
              <a:buBlip>
                <a:blip r:embed="rId2"/>
              </a:buBlip>
              <a:defRPr sz="2640"/>
            </a:pPr>
            <a:r>
              <a:t>Прекратите введение местного анестетика!</a:t>
            </a:r>
          </a:p>
          <a:p>
            <a:pPr marL="349250" indent="-349250" algn="just" defTabSz="454025">
              <a:spcBef>
                <a:spcPts val="3200"/>
              </a:spcBef>
              <a:buSzPct val="50000"/>
              <a:buBlip>
                <a:blip r:embed="rId2"/>
              </a:buBlip>
              <a:defRPr sz="2640"/>
            </a:pPr>
            <a:r>
              <a:t>Позовите помощь</a:t>
            </a:r>
            <a:endParaRPr>
              <a:latin typeface="Calibri"/>
              <a:ea typeface="Calibri"/>
              <a:cs typeface="Calibri"/>
              <a:sym typeface="Calibri"/>
            </a:endParaRPr>
          </a:p>
          <a:p>
            <a:pPr marL="349250" indent="-349250" algn="just" defTabSz="454025">
              <a:spcBef>
                <a:spcPts val="3200"/>
              </a:spcBef>
              <a:buSzPct val="50000"/>
              <a:buBlip>
                <a:blip r:embed="rId2"/>
              </a:buBlip>
              <a:defRPr sz="2640"/>
            </a:pPr>
            <a:r>
              <a:t>Обеспечивайте проходимость дыхательных путей, если необходимо, интубируйте пациента</a:t>
            </a:r>
            <a:endParaRPr>
              <a:latin typeface="Calibri"/>
              <a:ea typeface="Calibri"/>
              <a:cs typeface="Calibri"/>
              <a:sym typeface="Calibri"/>
            </a:endParaRPr>
          </a:p>
          <a:p>
            <a:pPr marL="349250" indent="-349250" algn="just" defTabSz="454025">
              <a:spcBef>
                <a:spcPts val="3200"/>
              </a:spcBef>
              <a:buSzPct val="50000"/>
              <a:buBlip>
                <a:blip r:embed="rId2"/>
              </a:buBlip>
              <a:defRPr sz="2640"/>
            </a:pPr>
            <a:r>
              <a:t>Обеспечьте 100% кислород и адекватную вентиляцию легких</a:t>
            </a:r>
            <a:endParaRPr>
              <a:latin typeface="Calibri"/>
              <a:ea typeface="Calibri"/>
              <a:cs typeface="Calibri"/>
              <a:sym typeface="Calibri"/>
            </a:endParaRPr>
          </a:p>
          <a:p>
            <a:pPr marL="349250" indent="-349250" algn="just" defTabSz="454025">
              <a:spcBef>
                <a:spcPts val="3200"/>
              </a:spcBef>
              <a:buSzPct val="50000"/>
              <a:buBlip>
                <a:blip r:embed="rId2"/>
              </a:buBlip>
              <a:defRPr sz="2640"/>
            </a:pPr>
            <a:r>
              <a:t>Проверьте и обеспечьте внутривенный доступ</a:t>
            </a:r>
            <a:endParaRPr>
              <a:latin typeface="Calibri"/>
              <a:ea typeface="Calibri"/>
              <a:cs typeface="Calibri"/>
              <a:sym typeface="Calibri"/>
            </a:endParaRPr>
          </a:p>
          <a:p>
            <a:pPr marL="349250" indent="-349250" algn="just" defTabSz="454025">
              <a:spcBef>
                <a:spcPts val="3200"/>
              </a:spcBef>
              <a:buSzPct val="50000"/>
              <a:buBlip>
                <a:blip r:embed="rId2"/>
              </a:buBlip>
              <a:defRPr sz="2640"/>
            </a:pPr>
            <a:r>
              <a:t>Устраните судорожную активность путем введения бензодиазепинов (мидазолам 0,05-0,1 мг/кг); тиопентал натрия или пропофол использовать только в случае недоступности бензодиазепинов</a:t>
            </a:r>
          </a:p>
        </p:txBody>
      </p:sp>
    </p:spTree>
  </p:cSld>
  <p:clrMapOvr>
    <a:masterClrMapping/>
  </p:clrMapOvr>
  <p:transition xmlns:p14="http://schemas.microsoft.com/office/powerpoint/2010/main" spd="med" advClick="1"/>
</p:sld>
</file>

<file path=ppt/slides/slide2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22" name="Протокол интенсивной терапии системной токсичности местными анестетиками"/>
          <p:cNvSpPr txBox="1"/>
          <p:nvPr>
            <p:ph type="title"/>
          </p:nvPr>
        </p:nvSpPr>
        <p:spPr>
          <a:prstGeom prst="rect">
            <a:avLst/>
          </a:prstGeom>
        </p:spPr>
        <p:txBody>
          <a:bodyPr/>
          <a:lstStyle>
            <a:lvl1pPr defTabSz="701675">
              <a:defRPr sz="7140"/>
            </a:lvl1pPr>
          </a:lstStyle>
          <a:p>
            <a:pPr/>
            <a:r>
              <a:t>Протокол интенсивной терапии системной токсичности местными анестетиками</a:t>
            </a:r>
          </a:p>
        </p:txBody>
      </p:sp>
      <p:sp>
        <p:nvSpPr>
          <p:cNvPr id="223" name="3.   Интенсивная терапия…"/>
          <p:cNvSpPr txBox="1"/>
          <p:nvPr>
            <p:ph type="body" idx="1"/>
          </p:nvPr>
        </p:nvSpPr>
        <p:spPr>
          <a:prstGeom prst="rect">
            <a:avLst/>
          </a:prstGeom>
        </p:spPr>
        <p:txBody>
          <a:bodyPr/>
          <a:lstStyle/>
          <a:p>
            <a:pPr marL="0" indent="0" defTabSz="503555">
              <a:spcBef>
                <a:spcPts val="3500"/>
              </a:spcBef>
              <a:buSzTx/>
              <a:buNone/>
              <a:defRPr sz="2928"/>
            </a:pPr>
            <a:r>
              <a:t>3.   Интенсивная терапия</a:t>
            </a:r>
            <a:endParaRPr>
              <a:latin typeface="Calibri"/>
              <a:ea typeface="Calibri"/>
              <a:cs typeface="Calibri"/>
              <a:sym typeface="Calibri"/>
            </a:endParaRPr>
          </a:p>
          <a:p>
            <a:pPr marL="0" indent="0" algn="ctr" defTabSz="503555">
              <a:spcBef>
                <a:spcPts val="0"/>
              </a:spcBef>
              <a:buSzTx/>
              <a:buNone/>
              <a:defRPr b="1" sz="3294"/>
            </a:pPr>
            <a:r>
              <a:t>При остановке кровообращения</a:t>
            </a:r>
            <a:endParaRPr>
              <a:latin typeface="Calibri"/>
              <a:ea typeface="Calibri"/>
              <a:cs typeface="Calibri"/>
              <a:sym typeface="Calibri"/>
            </a:endParaRPr>
          </a:p>
          <a:p>
            <a:pPr marL="0" indent="0" defTabSz="503555">
              <a:spcBef>
                <a:spcPts val="3500"/>
              </a:spcBef>
              <a:buSzTx/>
              <a:buNone/>
              <a:defRPr sz="2928"/>
            </a:pPr>
            <a:r>
              <a:t>Начните СЛР в соответствии со стандартными протоколами</a:t>
            </a:r>
            <a:endParaRPr>
              <a:latin typeface="Calibri"/>
              <a:ea typeface="Calibri"/>
              <a:cs typeface="Calibri"/>
              <a:sym typeface="Calibri"/>
            </a:endParaRPr>
          </a:p>
          <a:p>
            <a:pPr marL="0" indent="0" defTabSz="503555">
              <a:spcBef>
                <a:spcPts val="3500"/>
              </a:spcBef>
              <a:buSzTx/>
              <a:buNone/>
              <a:defRPr sz="2928"/>
            </a:pPr>
            <a:r>
              <a:t>Проводите терапию нарушений ритма с использованием</a:t>
            </a:r>
            <a:r>
              <a:rPr>
                <a:latin typeface="Calibri"/>
                <a:ea typeface="Calibri"/>
                <a:cs typeface="Calibri"/>
                <a:sym typeface="Calibri"/>
              </a:rPr>
              <a:t> </a:t>
            </a:r>
            <a:r>
              <a:t>стандартных протоколов, помня о том, что аритмия может</a:t>
            </a:r>
            <a:r>
              <a:rPr>
                <a:latin typeface="Calibri"/>
                <a:ea typeface="Calibri"/>
                <a:cs typeface="Calibri"/>
                <a:sym typeface="Calibri"/>
              </a:rPr>
              <a:t> </a:t>
            </a:r>
            <a:r>
              <a:t>быть рефрактерной к терапии</a:t>
            </a:r>
          </a:p>
          <a:p>
            <a:pPr marL="0" indent="0" defTabSz="503555">
              <a:spcBef>
                <a:spcPts val="3500"/>
              </a:spcBef>
              <a:buSzTx/>
              <a:buNone/>
              <a:defRPr sz="2928"/>
            </a:pPr>
            <a:r>
              <a:t>ВВЕДИТЕ ВНУТРИВЕННО ЖИРОВУЮ ЭМУЛЬСИЮ</a:t>
            </a:r>
            <a:r>
              <a:rPr>
                <a:latin typeface="Calibri"/>
                <a:ea typeface="Calibri"/>
                <a:cs typeface="Calibri"/>
                <a:sym typeface="Calibri"/>
              </a:rPr>
              <a:t> </a:t>
            </a:r>
            <a:r>
              <a:t>по протоколу «липидного спасения».</a:t>
            </a:r>
          </a:p>
          <a:p>
            <a:pPr marL="0" indent="0" defTabSz="503555">
              <a:spcBef>
                <a:spcPts val="3500"/>
              </a:spcBef>
              <a:buSzTx/>
              <a:buNone/>
              <a:defRPr sz="2928"/>
            </a:pPr>
            <a:r>
              <a:t>Продолжайте СЛР во время введения эмульсии</a:t>
            </a:r>
          </a:p>
          <a:p>
            <a:pPr marL="0" indent="0" defTabSz="503555">
              <a:spcBef>
                <a:spcPts val="3500"/>
              </a:spcBef>
              <a:buSzTx/>
              <a:buNone/>
              <a:defRPr sz="2928"/>
            </a:pPr>
            <a:r>
              <a:t>Помните: при остановке кровообращения вследствие</a:t>
            </a:r>
            <a:r>
              <a:rPr>
                <a:latin typeface="Calibri"/>
                <a:ea typeface="Calibri"/>
                <a:cs typeface="Calibri"/>
                <a:sym typeface="Calibri"/>
              </a:rPr>
              <a:t> </a:t>
            </a:r>
            <a:r>
              <a:t>токсичности</a:t>
            </a:r>
            <a:r>
              <a:rPr>
                <a:latin typeface="Calibri"/>
                <a:ea typeface="Calibri"/>
                <a:cs typeface="Calibri"/>
                <a:sym typeface="Calibri"/>
              </a:rPr>
              <a:t> </a:t>
            </a:r>
            <a:r>
              <a:t>МА восстановление сердечной деятельности может занять</a:t>
            </a:r>
            <a:r>
              <a:rPr>
                <a:latin typeface="Calibri"/>
                <a:ea typeface="Calibri"/>
                <a:cs typeface="Calibri"/>
                <a:sym typeface="Calibri"/>
              </a:rPr>
              <a:t> </a:t>
            </a:r>
            <a:r>
              <a:t>более одного часа!</a:t>
            </a:r>
            <a:endParaRPr>
              <a:latin typeface="Calibri"/>
              <a:ea typeface="Calibri"/>
              <a:cs typeface="Calibri"/>
              <a:sym typeface="Calibri"/>
            </a:endParaRPr>
          </a:p>
          <a:p>
            <a:pPr marL="0" indent="0" algn="ctr" defTabSz="503555">
              <a:spcBef>
                <a:spcPts val="0"/>
              </a:spcBef>
              <a:buSzTx/>
              <a:buNone/>
              <a:defRPr b="1" sz="3294"/>
            </a:pPr>
            <a:r>
              <a:t>Нет признаков остановки</a:t>
            </a:r>
            <a:r>
              <a:rPr>
                <a:latin typeface="Calibri"/>
                <a:ea typeface="Calibri"/>
                <a:cs typeface="Calibri"/>
                <a:sym typeface="Calibri"/>
              </a:rPr>
              <a:t> </a:t>
            </a:r>
            <a:r>
              <a:t>кровообращения</a:t>
            </a:r>
          </a:p>
          <a:p>
            <a:pPr marL="0" indent="0" defTabSz="503555">
              <a:spcBef>
                <a:spcPts val="3500"/>
              </a:spcBef>
              <a:buSzTx/>
              <a:buNone/>
              <a:defRPr sz="2928"/>
            </a:pPr>
            <a:r>
              <a:t>Проводите стандартные</a:t>
            </a:r>
            <a:r>
              <a:rPr>
                <a:latin typeface="Calibri"/>
                <a:ea typeface="Calibri"/>
                <a:cs typeface="Calibri"/>
                <a:sym typeface="Calibri"/>
              </a:rPr>
              <a:t> </a:t>
            </a:r>
            <a:r>
              <a:t>мероприятия, направленные на</a:t>
            </a:r>
            <a:r>
              <a:rPr>
                <a:latin typeface="Calibri"/>
                <a:ea typeface="Calibri"/>
                <a:cs typeface="Calibri"/>
                <a:sym typeface="Calibri"/>
              </a:rPr>
              <a:t> </a:t>
            </a:r>
            <a:r>
              <a:t>устранение:</a:t>
            </a:r>
            <a:r>
              <a:rPr>
                <a:latin typeface="Calibri"/>
                <a:ea typeface="Calibri"/>
                <a:cs typeface="Calibri"/>
                <a:sym typeface="Calibri"/>
              </a:rPr>
              <a:t> </a:t>
            </a:r>
            <a:r>
              <a:t>гипотензии, брадикардии,</a:t>
            </a:r>
            <a:r>
              <a:rPr>
                <a:latin typeface="Calibri"/>
                <a:ea typeface="Calibri"/>
                <a:cs typeface="Calibri"/>
                <a:sym typeface="Calibri"/>
              </a:rPr>
              <a:t> </a:t>
            </a:r>
            <a:r>
              <a:t>тахиаритмии, судорог.</a:t>
            </a:r>
          </a:p>
          <a:p>
            <a:pPr marL="0" indent="0" defTabSz="503555">
              <a:spcBef>
                <a:spcPts val="3500"/>
              </a:spcBef>
              <a:buSzTx/>
              <a:buNone/>
              <a:defRPr sz="2928"/>
            </a:pPr>
            <a:r>
              <a:t>РАССМОТРИТЕ</a:t>
            </a:r>
            <a:r>
              <a:rPr>
                <a:latin typeface="Calibri"/>
                <a:ea typeface="Calibri"/>
                <a:cs typeface="Calibri"/>
                <a:sym typeface="Calibri"/>
              </a:rPr>
              <a:t> </a:t>
            </a:r>
            <a:r>
              <a:t>НЕОБХОДИМОСТЬ ВВЕДЕНИЯ</a:t>
            </a:r>
            <a:r>
              <a:rPr>
                <a:latin typeface="Calibri"/>
                <a:ea typeface="Calibri"/>
                <a:cs typeface="Calibri"/>
                <a:sym typeface="Calibri"/>
              </a:rPr>
              <a:t> </a:t>
            </a:r>
            <a:r>
              <a:t>ЖИРОВОЙ</a:t>
            </a:r>
            <a:r>
              <a:rPr>
                <a:latin typeface="Calibri"/>
                <a:ea typeface="Calibri"/>
                <a:cs typeface="Calibri"/>
                <a:sym typeface="Calibri"/>
              </a:rPr>
              <a:t> </a:t>
            </a:r>
            <a:r>
              <a:t>ЭМУЛЬСИИ</a:t>
            </a:r>
          </a:p>
        </p:txBody>
      </p:sp>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25" name="Источники"/>
          <p:cNvSpPr txBox="1"/>
          <p:nvPr>
            <p:ph type="title"/>
          </p:nvPr>
        </p:nvSpPr>
        <p:spPr>
          <a:prstGeom prst="rect">
            <a:avLst/>
          </a:prstGeom>
        </p:spPr>
        <p:txBody>
          <a:bodyPr/>
          <a:lstStyle/>
          <a:p>
            <a:pPr/>
            <a:r>
              <a:t>Источники</a:t>
            </a:r>
          </a:p>
        </p:txBody>
      </p:sp>
      <p:sp>
        <p:nvSpPr>
          <p:cNvPr id="126" name="«Протокол эпидуральной анестезии», А.М.Овечкин, Московская Медицинская Академия им.И.М.Сеченова.…"/>
          <p:cNvSpPr txBox="1"/>
          <p:nvPr>
            <p:ph type="body" idx="1"/>
          </p:nvPr>
        </p:nvSpPr>
        <p:spPr>
          <a:prstGeom prst="rect">
            <a:avLst/>
          </a:prstGeom>
        </p:spPr>
        <p:txBody>
          <a:bodyPr/>
          <a:lstStyle/>
          <a:p>
            <a:pPr>
              <a:buSzPct val="50000"/>
              <a:buBlip>
                <a:blip r:embed="rId2"/>
              </a:buBlip>
            </a:pPr>
            <a:r>
              <a:t>«Протокол эпидуральной анестезии», А.М.Овечкин, Московская Медицинская Академия им.И.М.Сеченова.</a:t>
            </a:r>
          </a:p>
          <a:p>
            <a:pPr>
              <a:buSzPct val="50000"/>
              <a:buBlip>
                <a:blip r:embed="rId2"/>
              </a:buBlip>
            </a:pPr>
            <a:r>
              <a:t>Приказ «О применении метода продлѐнной эпидуральной анальгезии в ФГБУ «РОНЦ им. Н.Н.Блохина»»</a:t>
            </a:r>
          </a:p>
          <a:p>
            <a:pPr>
              <a:buSzPct val="50000"/>
              <a:buBlip>
                <a:blip r:embed="rId2"/>
              </a:buBlip>
            </a:pPr>
            <a:r>
              <a:t>Обзор литературы</a:t>
            </a:r>
          </a:p>
          <a:p>
            <a:pPr>
              <a:buSzPct val="50000"/>
              <a:buBlip>
                <a:blip r:embed="rId2"/>
              </a:buBlip>
            </a:pPr>
            <a:r>
              <a:t>Обзор судебной практики</a:t>
            </a:r>
          </a:p>
          <a:p>
            <a:pPr>
              <a:buSzPct val="50000"/>
              <a:buBlip>
                <a:blip r:embed="rId2"/>
              </a:buBlip>
            </a:pPr>
            <a:r>
              <a:t>Собственный опыт</a:t>
            </a:r>
          </a:p>
        </p:txBody>
      </p:sp>
    </p:spTree>
  </p:cSld>
  <p:clrMapOvr>
    <a:masterClrMapping/>
  </p:clrMapOvr>
  <p:transition xmlns:p14="http://schemas.microsoft.com/office/powerpoint/2010/main" spd="med" advClick="1"/>
</p:sld>
</file>

<file path=ppt/slides/slide3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25" name="Протокол интенсивной терапии системной токсичности местными анестетиками"/>
          <p:cNvSpPr txBox="1"/>
          <p:nvPr>
            <p:ph type="title"/>
          </p:nvPr>
        </p:nvSpPr>
        <p:spPr>
          <a:prstGeom prst="rect">
            <a:avLst/>
          </a:prstGeom>
        </p:spPr>
        <p:txBody>
          <a:bodyPr/>
          <a:lstStyle>
            <a:lvl1pPr defTabSz="701675">
              <a:defRPr sz="7140"/>
            </a:lvl1pPr>
          </a:lstStyle>
          <a:p>
            <a:pPr/>
            <a:r>
              <a:t>Протокол интенсивной терапии системной токсичности местными анестетиками</a:t>
            </a:r>
          </a:p>
        </p:txBody>
      </p:sp>
      <p:sp>
        <p:nvSpPr>
          <p:cNvPr id="226" name="Протокол введения 20% жировой эмульсии («липидное спасение»)…"/>
          <p:cNvSpPr txBox="1"/>
          <p:nvPr>
            <p:ph type="body" idx="1"/>
          </p:nvPr>
        </p:nvSpPr>
        <p:spPr>
          <a:prstGeom prst="rect">
            <a:avLst/>
          </a:prstGeom>
        </p:spPr>
        <p:txBody>
          <a:bodyPr/>
          <a:lstStyle/>
          <a:p>
            <a:pPr marL="0" indent="0" algn="ctr" defTabSz="619125">
              <a:spcBef>
                <a:spcPts val="0"/>
              </a:spcBef>
              <a:buSzTx/>
              <a:buNone/>
              <a:defRPr sz="4050"/>
            </a:pPr>
            <a:r>
              <a:t>Протокол введения 20% жировой эмульсии («липидное спасение»)</a:t>
            </a:r>
            <a:endParaRPr>
              <a:latin typeface="Calibri"/>
              <a:ea typeface="Calibri"/>
              <a:cs typeface="Calibri"/>
              <a:sym typeface="Calibri"/>
            </a:endParaRPr>
          </a:p>
          <a:p>
            <a:pPr marL="0" indent="0" defTabSz="619125">
              <a:spcBef>
                <a:spcPts val="4400"/>
              </a:spcBef>
              <a:buSzTx/>
              <a:buNone/>
              <a:defRPr sz="3600"/>
            </a:pPr>
            <a:r>
              <a:t>Ввести в/в болюс в дозе 1,5 мл/кг в течение 1 минуты (≈100 мл).</a:t>
            </a:r>
          </a:p>
          <a:p>
            <a:pPr marL="0" indent="0" defTabSz="619125">
              <a:spcBef>
                <a:spcPts val="4400"/>
              </a:spcBef>
              <a:buSzTx/>
              <a:buNone/>
              <a:defRPr sz="3600"/>
            </a:pPr>
            <a:r>
              <a:t>Далее непрерывная инфузия эмульсии в дозе 0,25 мл/кг/мин (≈20 мл/мин).</a:t>
            </a:r>
          </a:p>
          <a:p>
            <a:pPr marL="0" indent="0" defTabSz="619125">
              <a:spcBef>
                <a:spcPts val="4400"/>
              </a:spcBef>
              <a:buSzTx/>
              <a:buNone/>
              <a:defRPr sz="3600"/>
            </a:pPr>
            <a:r>
              <a:t>Повторить начальный болюс по 100 мл в/в дважды с интервалом 5 мин при отсутствии</a:t>
            </a:r>
          </a:p>
          <a:p>
            <a:pPr marL="0" indent="0" defTabSz="619125">
              <a:spcBef>
                <a:spcPts val="4400"/>
              </a:spcBef>
              <a:buSzTx/>
              <a:buNone/>
              <a:defRPr sz="3600"/>
            </a:pPr>
            <a:r>
              <a:t>восстановления сердечной деятельности.</a:t>
            </a:r>
          </a:p>
          <a:p>
            <a:pPr marL="0" indent="0" defTabSz="619125">
              <a:spcBef>
                <a:spcPts val="4400"/>
              </a:spcBef>
              <a:buSzTx/>
              <a:buNone/>
              <a:defRPr sz="3600"/>
            </a:pPr>
            <a:r>
              <a:t>Удвоить скорость инфузии до 0,5 мл/кг/мин, если артериальное давление остается низким.</a:t>
            </a:r>
          </a:p>
          <a:p>
            <a:pPr marL="0" indent="0" defTabSz="619125">
              <a:spcBef>
                <a:spcPts val="4400"/>
              </a:spcBef>
              <a:buSzTx/>
              <a:buNone/>
              <a:defRPr sz="3600"/>
            </a:pPr>
            <a:r>
              <a:t>Продолжать непрерывную внутривенную инфузию липидной эмульсии до полной стабилизации</a:t>
            </a:r>
            <a:r>
              <a:rPr>
                <a:latin typeface="Calibri"/>
                <a:ea typeface="Calibri"/>
                <a:cs typeface="Calibri"/>
                <a:sym typeface="Calibri"/>
              </a:rPr>
              <a:t> </a:t>
            </a:r>
            <a:r>
              <a:t>гемодинамики и в течение 10 минут после достижения стабильности кровообращения.</a:t>
            </a:r>
          </a:p>
          <a:p>
            <a:pPr marL="0" indent="0" defTabSz="619125">
              <a:spcBef>
                <a:spcPts val="4400"/>
              </a:spcBef>
              <a:buSzTx/>
              <a:buNone/>
              <a:defRPr sz="3600"/>
            </a:pPr>
            <a:r>
              <a:t>Максимальная рекомендуемая доза 20 % липидной эмульсии - 8 мл/кг.</a:t>
            </a:r>
          </a:p>
        </p:txBody>
      </p:sp>
    </p:spTree>
  </p:cSld>
  <p:clrMapOvr>
    <a:masterClrMapping/>
  </p:clrMapOvr>
  <p:transition xmlns:p14="http://schemas.microsoft.com/office/powerpoint/2010/main" spd="med" advClick="1"/>
</p:sld>
</file>

<file path=ppt/slides/slide3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28" name="Протокол интенсивной терапии системной токсичности местными анестетиками"/>
          <p:cNvSpPr txBox="1"/>
          <p:nvPr>
            <p:ph type="title"/>
          </p:nvPr>
        </p:nvSpPr>
        <p:spPr>
          <a:prstGeom prst="rect">
            <a:avLst/>
          </a:prstGeom>
        </p:spPr>
        <p:txBody>
          <a:bodyPr/>
          <a:lstStyle>
            <a:lvl1pPr defTabSz="701675">
              <a:defRPr sz="7140"/>
            </a:lvl1pPr>
          </a:lstStyle>
          <a:p>
            <a:pPr/>
            <a:r>
              <a:t>Протокол интенсивной терапии системной токсичности местными анестетиками</a:t>
            </a:r>
          </a:p>
        </p:txBody>
      </p:sp>
      <p:sp>
        <p:nvSpPr>
          <p:cNvPr id="229" name="Пропофол не может заменить 20% жировую эмульсию!…"/>
          <p:cNvSpPr txBox="1"/>
          <p:nvPr>
            <p:ph type="body" idx="1"/>
          </p:nvPr>
        </p:nvSpPr>
        <p:spPr>
          <a:prstGeom prst="rect">
            <a:avLst/>
          </a:prstGeom>
        </p:spPr>
        <p:txBody>
          <a:bodyPr/>
          <a:lstStyle/>
          <a:p>
            <a:pPr marL="0" indent="0" defTabSz="627379">
              <a:spcBef>
                <a:spcPts val="4400"/>
              </a:spcBef>
              <a:buSzTx/>
              <a:buNone/>
              <a:defRPr sz="3648"/>
            </a:pPr>
            <a:r>
              <a:t>Пропофол не может заменить 20% жировую эмульсию!</a:t>
            </a:r>
            <a:endParaRPr>
              <a:latin typeface="Calibri"/>
              <a:ea typeface="Calibri"/>
              <a:cs typeface="Calibri"/>
              <a:sym typeface="Calibri"/>
            </a:endParaRPr>
          </a:p>
          <a:p>
            <a:pPr marL="0" indent="0" defTabSz="627379">
              <a:spcBef>
                <a:spcPts val="4400"/>
              </a:spcBef>
              <a:buSzTx/>
              <a:buNone/>
              <a:defRPr sz="3648"/>
            </a:pPr>
            <a:r>
              <a:t>Поддержку гемодинамики проводите низкими дозами адреналина в/в; болюс адреналина должен</a:t>
            </a:r>
            <a:r>
              <a:rPr>
                <a:latin typeface="Calibri"/>
                <a:ea typeface="Calibri"/>
                <a:cs typeface="Calibri"/>
                <a:sym typeface="Calibri"/>
              </a:rPr>
              <a:t> </a:t>
            </a:r>
            <a:r>
              <a:t>быть ограничен 5-10 мкг/кг</a:t>
            </a:r>
          </a:p>
          <a:p>
            <a:pPr marL="0" indent="0" defTabSz="627379">
              <a:spcBef>
                <a:spcPts val="4400"/>
              </a:spcBef>
              <a:buSzTx/>
              <a:buNone/>
              <a:defRPr sz="3648"/>
            </a:pPr>
            <a:r>
              <a:t>Электроимульсную терапию проводите только при фибрилляции.</a:t>
            </a:r>
          </a:p>
          <a:p>
            <a:pPr marL="0" indent="0" defTabSz="627379">
              <a:spcBef>
                <a:spcPts val="4400"/>
              </a:spcBef>
              <a:buSzTx/>
              <a:buNone/>
              <a:defRPr sz="3648"/>
            </a:pPr>
            <a:r>
              <a:t>ИЗБЕГАЙТЕ использования вазопрессина, блокаторов кальциевых каналов, бета-блокаторов.</a:t>
            </a:r>
          </a:p>
          <a:p>
            <a:pPr marL="0" indent="0" defTabSz="627379">
              <a:spcBef>
                <a:spcPts val="4400"/>
              </a:spcBef>
              <a:buSzTx/>
              <a:buNone/>
              <a:defRPr sz="3648"/>
            </a:pPr>
            <a:r>
              <a:t>Лидокаин не должен использоваться в качестве антиаритмического препарата!</a:t>
            </a:r>
            <a:endParaRPr>
              <a:latin typeface="Calibri"/>
              <a:ea typeface="Calibri"/>
              <a:cs typeface="Calibri"/>
              <a:sym typeface="Calibri"/>
            </a:endParaRPr>
          </a:p>
          <a:p>
            <a:pPr marL="0" indent="0" defTabSz="627379">
              <a:spcBef>
                <a:spcPts val="4400"/>
              </a:spcBef>
              <a:buSzTx/>
              <a:buNone/>
              <a:defRPr sz="3648"/>
            </a:pPr>
            <a:r>
              <a:t>Зарегистрируйте случай системной токсичности местными анестетиками на сайте</a:t>
            </a:r>
            <a:endParaRPr>
              <a:latin typeface="Calibri"/>
              <a:ea typeface="Calibri"/>
              <a:cs typeface="Calibri"/>
              <a:sym typeface="Calibri"/>
            </a:endParaRPr>
          </a:p>
          <a:p>
            <a:pPr marL="0" indent="0" defTabSz="627379">
              <a:spcBef>
                <a:spcPts val="4400"/>
              </a:spcBef>
              <a:buSzTx/>
              <a:buNone/>
              <a:defRPr sz="3648"/>
            </a:pPr>
            <a:r>
              <a:t>www.usfar.ru</a:t>
            </a:r>
          </a:p>
        </p:txBody>
      </p:sp>
    </p:spTree>
  </p:cSld>
  <p:clrMapOvr>
    <a:masterClrMapping/>
  </p:clrMapOvr>
  <p:transition xmlns:p14="http://schemas.microsoft.com/office/powerpoint/2010/main" spd="med" advClick="1"/>
</p:sld>
</file>

<file path=ppt/slides/slide3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31" name="Начало эпидуральной анестезии"/>
          <p:cNvSpPr txBox="1"/>
          <p:nvPr>
            <p:ph type="title"/>
          </p:nvPr>
        </p:nvSpPr>
        <p:spPr>
          <a:prstGeom prst="rect">
            <a:avLst/>
          </a:prstGeom>
        </p:spPr>
        <p:txBody>
          <a:bodyPr/>
          <a:lstStyle>
            <a:lvl1pPr>
              <a:defRPr sz="8400"/>
            </a:lvl1pPr>
          </a:lstStyle>
          <a:p>
            <a:pPr/>
            <a:r>
              <a:t>Начало эпидуральной анестезии</a:t>
            </a:r>
          </a:p>
        </p:txBody>
      </p:sp>
      <p:sp>
        <p:nvSpPr>
          <p:cNvPr id="232" name="Местный анестетик должен вводится дробно по 3-5 мл каждые 2-3 минуты. Скорость введения влияет на скорость наступления блока, но не влияет на продолжительность, глубину и распространенность блока. Быстрое введение высоких доз опасно развитием системной токсичности если препарат непреднамеренно будет введен в эпидуральную вену или в субарахноидальное пространство.…"/>
          <p:cNvSpPr txBox="1"/>
          <p:nvPr>
            <p:ph type="body" idx="1"/>
          </p:nvPr>
        </p:nvSpPr>
        <p:spPr>
          <a:prstGeom prst="rect">
            <a:avLst/>
          </a:prstGeom>
        </p:spPr>
        <p:txBody>
          <a:bodyPr/>
          <a:lstStyle/>
          <a:p>
            <a:pPr marL="0" indent="0" algn="just">
              <a:buSzTx/>
              <a:buNone/>
            </a:pPr>
            <a:r>
              <a:t>Местный анестетик должен вводится дробно по 3-5 мл каждые 2-3 минуты. Скорость введения влияет на скорость наступления блока, но не влияет на продолжительность, глубину и распространенность блока. Быстрое введение высоких доз опасно развитием системной токсичности если препарат непреднамеренно будет введен в эпидуральную вену или в субарахноидальное пространство.</a:t>
            </a:r>
            <a:endParaRPr>
              <a:latin typeface="Calibri"/>
              <a:ea typeface="Calibri"/>
              <a:cs typeface="Calibri"/>
              <a:sym typeface="Calibri"/>
            </a:endParaRPr>
          </a:p>
          <a:p>
            <a:pPr marL="0" indent="0" algn="just">
              <a:buSzTx/>
              <a:buNone/>
            </a:pPr>
            <a:r>
              <a:t>Объем и доза (в мг) анестетика – два определяющих фактора, влияющих на ширину блока (в дерматомах) и его глубину.</a:t>
            </a:r>
            <a:endParaRPr>
              <a:latin typeface="Calibri"/>
              <a:ea typeface="Calibri"/>
              <a:cs typeface="Calibri"/>
              <a:sym typeface="Calibri"/>
            </a:endParaRPr>
          </a:p>
          <a:p>
            <a:pPr marL="0" indent="0" algn="just">
              <a:buSzTx/>
              <a:buNone/>
            </a:pPr>
            <a:r>
              <a:t>Глубокий блок предпочтителен для операции, в то время как для анальгезии предпочтительно отсутствие моторного блока</a:t>
            </a:r>
            <a:r>
              <a:rPr>
                <a:latin typeface="Calibri"/>
                <a:ea typeface="Calibri"/>
                <a:cs typeface="Calibri"/>
                <a:sym typeface="Calibri"/>
              </a:rPr>
              <a:t>.</a:t>
            </a:r>
          </a:p>
        </p:txBody>
      </p:sp>
    </p:spTree>
  </p:cSld>
  <p:clrMapOvr>
    <a:masterClrMapping/>
  </p:clrMapOvr>
  <p:transition xmlns:p14="http://schemas.microsoft.com/office/powerpoint/2010/main" spd="med" advClick="1"/>
</p:sld>
</file>

<file path=ppt/slides/slide3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34" name="Противопоказания к проведению ЭА"/>
          <p:cNvSpPr txBox="1"/>
          <p:nvPr>
            <p:ph type="title"/>
          </p:nvPr>
        </p:nvSpPr>
        <p:spPr>
          <a:prstGeom prst="rect">
            <a:avLst/>
          </a:prstGeom>
        </p:spPr>
        <p:txBody>
          <a:bodyPr/>
          <a:lstStyle>
            <a:lvl1pPr>
              <a:defRPr sz="8400"/>
            </a:lvl1pPr>
          </a:lstStyle>
          <a:p>
            <a:pPr/>
            <a:r>
              <a:t>Противопоказания к проведению ЭА</a:t>
            </a:r>
          </a:p>
        </p:txBody>
      </p:sp>
      <p:graphicFrame>
        <p:nvGraphicFramePr>
          <p:cNvPr id="235" name="Таблица"/>
          <p:cNvGraphicFramePr/>
          <p:nvPr/>
        </p:nvGraphicFramePr>
        <p:xfrm>
          <a:off x="428378" y="2168841"/>
          <a:ext cx="23650816" cy="11500876"/>
        </p:xfrm>
        <a:graphic xmlns:a="http://schemas.openxmlformats.org/drawingml/2006/main">
          <a:graphicData uri="http://schemas.openxmlformats.org/drawingml/2006/table">
            <a:tbl>
              <a:tblPr firstCol="0" firstRow="0" lastCol="0" lastRow="0" bandCol="0" bandRow="1" rtl="0">
                <a:tableStyleId>{4C3C2611-4C71-4FC5-86AE-919BDF0F9419}</a:tableStyleId>
              </a:tblPr>
              <a:tblGrid>
                <a:gridCol w="9130483"/>
                <a:gridCol w="14513982"/>
              </a:tblGrid>
              <a:tr h="819653">
                <a:tc>
                  <a:txBody>
                    <a:bodyPr/>
                    <a:lstStyle/>
                    <a:p>
                      <a:pPr algn="l">
                        <a:spcBef>
                          <a:spcPts val="5900"/>
                        </a:spcBef>
                        <a:defRPr sz="1800"/>
                      </a:pPr>
                      <a:r>
                        <a:rPr sz="4800">
                          <a:sym typeface="Helvetica Neue"/>
                        </a:rPr>
                        <a:t>Абсолютные</a:t>
                      </a:r>
                    </a:p>
                  </a:txBody>
                  <a:tcPr marL="63500" marR="63500" marT="0" marB="0" anchor="t" anchorCtr="0" horzOverflow="overflow">
                    <a:lnL w="6350">
                      <a:solidFill>
                        <a:srgbClr val="CBCBCB"/>
                      </a:solidFill>
                      <a:miter lim="400000"/>
                    </a:lnL>
                    <a:lnR w="6350">
                      <a:solidFill>
                        <a:srgbClr val="CBCBCB"/>
                      </a:solidFill>
                      <a:miter lim="400000"/>
                    </a:lnR>
                    <a:lnT w="6350">
                      <a:solidFill>
                        <a:srgbClr val="CBCBCB"/>
                      </a:solidFill>
                      <a:miter lim="400000"/>
                    </a:lnT>
                    <a:lnB w="6350">
                      <a:solidFill>
                        <a:srgbClr val="CBCBCB"/>
                      </a:solidFill>
                      <a:miter lim="400000"/>
                    </a:lnB>
                  </a:tcPr>
                </a:tc>
                <a:tc>
                  <a:txBody>
                    <a:bodyPr/>
                    <a:lstStyle/>
                    <a:p>
                      <a:pPr algn="l">
                        <a:spcBef>
                          <a:spcPts val="5900"/>
                        </a:spcBef>
                        <a:defRPr sz="1800"/>
                      </a:pPr>
                      <a:r>
                        <a:rPr sz="4800">
                          <a:sym typeface="Helvetica Neue"/>
                        </a:rPr>
                        <a:t>Относительные</a:t>
                      </a:r>
                    </a:p>
                  </a:txBody>
                  <a:tcPr marL="63500" marR="63500" marT="0" marB="0" anchor="t" anchorCtr="0" horzOverflow="overflow">
                    <a:lnL w="6350">
                      <a:solidFill>
                        <a:srgbClr val="CBCBCB"/>
                      </a:solidFill>
                      <a:miter lim="400000"/>
                    </a:lnL>
                    <a:lnR w="6350">
                      <a:solidFill>
                        <a:srgbClr val="CBCBCB"/>
                      </a:solidFill>
                      <a:miter lim="400000"/>
                    </a:lnR>
                    <a:lnT w="6350">
                      <a:solidFill>
                        <a:srgbClr val="CBCBCB"/>
                      </a:solidFill>
                      <a:miter lim="400000"/>
                    </a:lnT>
                    <a:lnB w="6350">
                      <a:solidFill>
                        <a:srgbClr val="CBCBCB"/>
                      </a:solidFill>
                      <a:miter lim="400000"/>
                    </a:lnB>
                  </a:tcPr>
                </a:tc>
              </a:tr>
              <a:tr h="3041090">
                <a:tc>
                  <a:txBody>
                    <a:bodyPr/>
                    <a:lstStyle/>
                    <a:p>
                      <a:pPr algn="l">
                        <a:spcBef>
                          <a:spcPts val="5900"/>
                        </a:spcBef>
                        <a:defRPr sz="1800"/>
                      </a:pPr>
                      <a:r>
                        <a:rPr sz="4800">
                          <a:sym typeface="Helvetica Neue"/>
                        </a:rPr>
                        <a:t>1. Отказ пациента</a:t>
                      </a:r>
                    </a:p>
                  </a:txBody>
                  <a:tcPr marL="63500" marR="63500" marT="0" marB="0" anchor="t" anchorCtr="0" horzOverflow="overflow">
                    <a:lnL w="6350">
                      <a:solidFill>
                        <a:srgbClr val="CBCBCB"/>
                      </a:solidFill>
                      <a:miter lim="400000"/>
                    </a:lnL>
                    <a:lnR w="6350">
                      <a:solidFill>
                        <a:srgbClr val="CBCBCB"/>
                      </a:solidFill>
                      <a:miter lim="400000"/>
                    </a:lnR>
                    <a:lnT w="6350">
                      <a:solidFill>
                        <a:srgbClr val="CBCBCB"/>
                      </a:solidFill>
                      <a:miter lim="400000"/>
                    </a:lnT>
                    <a:lnB w="6350">
                      <a:solidFill>
                        <a:srgbClr val="CBCBCB"/>
                      </a:solidFill>
                      <a:miter lim="400000"/>
                    </a:lnB>
                  </a:tcPr>
                </a:tc>
                <a:tc>
                  <a:txBody>
                    <a:bodyPr/>
                    <a:lstStyle/>
                    <a:p>
                      <a:pPr algn="l">
                        <a:spcBef>
                          <a:spcPts val="5900"/>
                        </a:spcBef>
                        <a:defRPr sz="1800"/>
                      </a:pPr>
                      <a:r>
                        <a:rPr sz="4800">
                          <a:sym typeface="Helvetica Neue"/>
                        </a:rPr>
                        <a:t>1. Доза гепарина, полученная пациентом &lt; чем за 5 часов или доза низкомолекулярного гепарина, полученная пациентом &lt; чем за 12 часов до пункции ЭП (24 часа для лечебной дозы)</a:t>
                      </a:r>
                    </a:p>
                  </a:txBody>
                  <a:tcPr marL="63500" marR="63500" marT="0" marB="0" anchor="t" anchorCtr="0" horzOverflow="overflow">
                    <a:lnL w="6350">
                      <a:solidFill>
                        <a:srgbClr val="CBCBCB"/>
                      </a:solidFill>
                      <a:miter lim="400000"/>
                    </a:lnL>
                    <a:lnR w="6350">
                      <a:solidFill>
                        <a:srgbClr val="CBCBCB"/>
                      </a:solidFill>
                      <a:miter lim="400000"/>
                    </a:lnR>
                    <a:lnT w="6350">
                      <a:solidFill>
                        <a:srgbClr val="CBCBCB"/>
                      </a:solidFill>
                      <a:miter lim="400000"/>
                    </a:lnT>
                    <a:lnB w="6350">
                      <a:solidFill>
                        <a:srgbClr val="CBCBCB"/>
                      </a:solidFill>
                      <a:miter lim="400000"/>
                    </a:lnB>
                  </a:tcPr>
                </a:tc>
              </a:tr>
              <a:tr h="3592085">
                <a:tc>
                  <a:txBody>
                    <a:bodyPr/>
                    <a:lstStyle/>
                    <a:p>
                      <a:pPr algn="l">
                        <a:spcBef>
                          <a:spcPts val="5900"/>
                        </a:spcBef>
                        <a:defRPr sz="1800"/>
                      </a:pPr>
                      <a:r>
                        <a:rPr sz="4800">
                          <a:sym typeface="Helvetica Neue"/>
                        </a:rPr>
                        <a:t>2. Наличие гнойничковых поражений кожи спины в месте предполагаемой пункции</a:t>
                      </a:r>
                    </a:p>
                  </a:txBody>
                  <a:tcPr marL="63500" marR="63500" marT="0" marB="0" anchor="t" anchorCtr="0" horzOverflow="overflow">
                    <a:lnL w="6350">
                      <a:solidFill>
                        <a:srgbClr val="CBCBCB"/>
                      </a:solidFill>
                      <a:miter lim="400000"/>
                    </a:lnL>
                    <a:lnR w="6350">
                      <a:solidFill>
                        <a:srgbClr val="CBCBCB"/>
                      </a:solidFill>
                      <a:miter lim="400000"/>
                    </a:lnR>
                    <a:lnT w="6350">
                      <a:solidFill>
                        <a:srgbClr val="CBCBCB"/>
                      </a:solidFill>
                      <a:miter lim="400000"/>
                    </a:lnT>
                    <a:lnB w="6350">
                      <a:solidFill>
                        <a:srgbClr val="CBCBCB"/>
                      </a:solidFill>
                      <a:miter lim="400000"/>
                    </a:lnB>
                  </a:tcPr>
                </a:tc>
                <a:tc>
                  <a:txBody>
                    <a:bodyPr/>
                    <a:lstStyle/>
                    <a:p>
                      <a:pPr algn="l">
                        <a:spcBef>
                          <a:spcPts val="5900"/>
                        </a:spcBef>
                        <a:defRPr sz="1800"/>
                      </a:pPr>
                      <a:r>
                        <a:rPr sz="4800">
                          <a:sym typeface="Helvetica Neue"/>
                        </a:rPr>
                        <a:t>2. Сопутствующие или ранее перенесенные неврологические заболевания с сохраняющимся неврологическим дефицитом (рассеянный склероз, боковой амиотрофический склероз, перенесенные инсульты и т.д.)</a:t>
                      </a:r>
                    </a:p>
                  </a:txBody>
                  <a:tcPr marL="63500" marR="63500" marT="0" marB="0" anchor="t" anchorCtr="0" horzOverflow="overflow">
                    <a:lnL w="6350">
                      <a:solidFill>
                        <a:srgbClr val="CBCBCB"/>
                      </a:solidFill>
                      <a:miter lim="400000"/>
                    </a:lnL>
                    <a:lnR w="6350">
                      <a:solidFill>
                        <a:srgbClr val="CBCBCB"/>
                      </a:solidFill>
                      <a:miter lim="400000"/>
                    </a:lnR>
                    <a:lnT w="6350">
                      <a:solidFill>
                        <a:srgbClr val="CBCBCB"/>
                      </a:solidFill>
                      <a:miter lim="400000"/>
                    </a:lnT>
                    <a:lnB w="6350">
                      <a:solidFill>
                        <a:srgbClr val="CBCBCB"/>
                      </a:solidFill>
                      <a:miter lim="400000"/>
                    </a:lnB>
                  </a:tcPr>
                </a:tc>
              </a:tr>
              <a:tr h="868849">
                <a:tc>
                  <a:txBody>
                    <a:bodyPr/>
                    <a:lstStyle/>
                    <a:p>
                      <a:pPr algn="l">
                        <a:spcBef>
                          <a:spcPts val="5900"/>
                        </a:spcBef>
                        <a:defRPr sz="1800"/>
                      </a:pPr>
                      <a:r>
                        <a:rPr sz="4800">
                          <a:sym typeface="Helvetica Neue"/>
                        </a:rPr>
                        <a:t>3. Шок</a:t>
                      </a:r>
                    </a:p>
                  </a:txBody>
                  <a:tcPr marL="63500" marR="63500" marT="0" marB="0" anchor="t" anchorCtr="0" horzOverflow="overflow">
                    <a:lnL w="6350">
                      <a:solidFill>
                        <a:srgbClr val="CBCBCB"/>
                      </a:solidFill>
                      <a:miter lim="400000"/>
                    </a:lnL>
                    <a:lnR w="6350">
                      <a:solidFill>
                        <a:srgbClr val="CBCBCB"/>
                      </a:solidFill>
                      <a:miter lim="400000"/>
                    </a:lnR>
                    <a:lnT w="6350">
                      <a:solidFill>
                        <a:srgbClr val="CBCBCB"/>
                      </a:solidFill>
                      <a:miter lim="400000"/>
                    </a:lnT>
                    <a:lnB w="6350">
                      <a:solidFill>
                        <a:srgbClr val="CBCBCB"/>
                      </a:solidFill>
                      <a:miter lim="400000"/>
                    </a:lnB>
                  </a:tcPr>
                </a:tc>
                <a:tc>
                  <a:txBody>
                    <a:bodyPr/>
                    <a:lstStyle/>
                    <a:p>
                      <a:pPr algn="l">
                        <a:spcBef>
                          <a:spcPts val="5900"/>
                        </a:spcBef>
                        <a:defRPr sz="1800"/>
                      </a:pPr>
                      <a:r>
                        <a:rPr sz="4800">
                          <a:sym typeface="Helvetica Neue"/>
                        </a:rPr>
                        <a:t>3. Некорригированная гиповолемия</a:t>
                      </a:r>
                    </a:p>
                  </a:txBody>
                  <a:tcPr marL="63500" marR="63500" marT="0" marB="0" anchor="t" anchorCtr="0" horzOverflow="overflow">
                    <a:lnL w="6350">
                      <a:solidFill>
                        <a:srgbClr val="CBCBCB"/>
                      </a:solidFill>
                      <a:miter lim="400000"/>
                    </a:lnL>
                    <a:lnR w="6350">
                      <a:solidFill>
                        <a:srgbClr val="CBCBCB"/>
                      </a:solidFill>
                      <a:miter lim="400000"/>
                    </a:lnR>
                    <a:lnT w="6350">
                      <a:solidFill>
                        <a:srgbClr val="CBCBCB"/>
                      </a:solidFill>
                      <a:miter lim="400000"/>
                    </a:lnT>
                    <a:lnB w="6350">
                      <a:solidFill>
                        <a:srgbClr val="CBCBCB"/>
                      </a:solidFill>
                      <a:miter lim="400000"/>
                    </a:lnB>
                  </a:tcPr>
                </a:tc>
              </a:tr>
              <a:tr h="2313730">
                <a:tc>
                  <a:txBody>
                    <a:bodyPr/>
                    <a:lstStyle/>
                    <a:p>
                      <a:pPr algn="l">
                        <a:spcBef>
                          <a:spcPts val="5900"/>
                        </a:spcBef>
                        <a:defRPr sz="1800"/>
                      </a:pPr>
                      <a:r>
                        <a:rPr sz="4800">
                          <a:sym typeface="Helvetica Neue"/>
                        </a:rPr>
                        <a:t>4. Выраженная гипокоагуляция, тромбоцитопения &lt; 50.000</a:t>
                      </a:r>
                    </a:p>
                  </a:txBody>
                  <a:tcPr marL="63500" marR="63500" marT="0" marB="0" anchor="t" anchorCtr="0" horzOverflow="overflow">
                    <a:lnL w="6350">
                      <a:solidFill>
                        <a:srgbClr val="CBCBCB"/>
                      </a:solidFill>
                      <a:miter lim="400000"/>
                    </a:lnL>
                    <a:lnR w="6350">
                      <a:solidFill>
                        <a:srgbClr val="CBCBCB"/>
                      </a:solidFill>
                      <a:miter lim="400000"/>
                    </a:lnR>
                    <a:lnT w="6350">
                      <a:solidFill>
                        <a:srgbClr val="CBCBCB"/>
                      </a:solidFill>
                      <a:miter lim="400000"/>
                    </a:lnT>
                    <a:lnB w="6350">
                      <a:solidFill>
                        <a:srgbClr val="CBCBCB"/>
                      </a:solidFill>
                      <a:miter lim="400000"/>
                    </a:lnB>
                  </a:tcPr>
                </a:tc>
                <a:tc>
                  <a:txBody>
                    <a:bodyPr/>
                    <a:lstStyle/>
                    <a:p>
                      <a:pPr algn="l">
                        <a:spcBef>
                          <a:spcPts val="5900"/>
                        </a:spcBef>
                        <a:defRPr sz="1800"/>
                      </a:pPr>
                      <a:r>
                        <a:rPr sz="4800">
                          <a:sym typeface="Helvetica Neue"/>
                        </a:rPr>
                        <a:t>4. Неспособность идентифицировать эпидуральное пространство после 4-5 попыток</a:t>
                      </a:r>
                    </a:p>
                  </a:txBody>
                  <a:tcPr marL="63500" marR="63500" marT="0" marB="0" anchor="t" anchorCtr="0" horzOverflow="overflow">
                    <a:lnL w="6350">
                      <a:solidFill>
                        <a:srgbClr val="CBCBCB"/>
                      </a:solidFill>
                      <a:miter lim="400000"/>
                    </a:lnL>
                    <a:lnR w="6350">
                      <a:solidFill>
                        <a:srgbClr val="CBCBCB"/>
                      </a:solidFill>
                      <a:miter lim="400000"/>
                    </a:lnR>
                    <a:lnT w="6350">
                      <a:solidFill>
                        <a:srgbClr val="CBCBCB"/>
                      </a:solidFill>
                      <a:miter lim="400000"/>
                    </a:lnT>
                    <a:lnB w="6350">
                      <a:solidFill>
                        <a:srgbClr val="CBCBCB"/>
                      </a:solidFill>
                      <a:miter lim="400000"/>
                    </a:lnB>
                  </a:tcPr>
                </a:tc>
              </a:tr>
              <a:tr h="859115">
                <a:tc>
                  <a:txBody>
                    <a:bodyPr/>
                    <a:lstStyle/>
                    <a:p>
                      <a:pPr algn="l">
                        <a:spcBef>
                          <a:spcPts val="5900"/>
                        </a:spcBef>
                        <a:defRPr sz="4800">
                          <a:sym typeface="Helvetica Neue"/>
                        </a:defRPr>
                      </a:pPr>
                    </a:p>
                  </a:txBody>
                  <a:tcPr marL="63500" marR="63500" marT="0" marB="0" anchor="t" anchorCtr="0" horzOverflow="overflow">
                    <a:lnL w="6350">
                      <a:solidFill>
                        <a:srgbClr val="CBCBCB"/>
                      </a:solidFill>
                      <a:miter lim="400000"/>
                    </a:lnL>
                    <a:lnR w="6350">
                      <a:solidFill>
                        <a:srgbClr val="CBCBCB"/>
                      </a:solidFill>
                      <a:miter lim="400000"/>
                    </a:lnR>
                    <a:lnT w="6350">
                      <a:solidFill>
                        <a:srgbClr val="CBCBCB"/>
                      </a:solidFill>
                      <a:miter lim="400000"/>
                    </a:lnT>
                    <a:lnB w="6350">
                      <a:solidFill>
                        <a:srgbClr val="CBCBCB"/>
                      </a:solidFill>
                      <a:miter lim="400000"/>
                    </a:lnB>
                  </a:tcPr>
                </a:tc>
                <a:tc>
                  <a:txBody>
                    <a:bodyPr/>
                    <a:lstStyle/>
                    <a:p>
                      <a:pPr algn="l">
                        <a:spcBef>
                          <a:spcPts val="5900"/>
                        </a:spcBef>
                        <a:defRPr sz="1800"/>
                      </a:pPr>
                      <a:r>
                        <a:rPr sz="4800">
                          <a:sym typeface="Helvetica Neue"/>
                        </a:rPr>
                        <a:t>5. Сепсис с бактериемией</a:t>
                      </a:r>
                    </a:p>
                  </a:txBody>
                  <a:tcPr marL="63500" marR="63500" marT="0" marB="0" anchor="t" anchorCtr="0" horzOverflow="overflow">
                    <a:lnL w="6350">
                      <a:solidFill>
                        <a:srgbClr val="CBCBCB"/>
                      </a:solidFill>
                      <a:miter lim="400000"/>
                    </a:lnL>
                    <a:lnR w="6350">
                      <a:solidFill>
                        <a:srgbClr val="CBCBCB"/>
                      </a:solidFill>
                      <a:miter lim="400000"/>
                    </a:lnR>
                    <a:lnT w="6350">
                      <a:solidFill>
                        <a:srgbClr val="CBCBCB"/>
                      </a:solidFill>
                      <a:miter lim="400000"/>
                    </a:lnT>
                    <a:lnB w="6350">
                      <a:solidFill>
                        <a:srgbClr val="CBCBCB"/>
                      </a:solidFill>
                      <a:miter lim="400000"/>
                    </a:lnB>
                  </a:tcPr>
                </a:tc>
              </a:tr>
            </a:tbl>
          </a:graphicData>
        </a:graphic>
      </p:graphicFrame>
    </p:spTree>
  </p:cSld>
  <p:clrMapOvr>
    <a:masterClrMapping/>
  </p:clrMapOvr>
  <p:transition xmlns:p14="http://schemas.microsoft.com/office/powerpoint/2010/main" spd="med" advClick="1"/>
</p:sld>
</file>

<file path=ppt/slides/slide3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37" name="Оперативные вмешательства, при которых показана продленная ЭА"/>
          <p:cNvSpPr txBox="1"/>
          <p:nvPr>
            <p:ph type="title"/>
          </p:nvPr>
        </p:nvSpPr>
        <p:spPr>
          <a:prstGeom prst="rect">
            <a:avLst/>
          </a:prstGeom>
        </p:spPr>
        <p:txBody>
          <a:bodyPr/>
          <a:lstStyle/>
          <a:p>
            <a:pPr defTabSz="685165">
              <a:defRPr sz="6972"/>
            </a:pPr>
            <a:r>
              <a:t>Оперативные вмешательства, при которых показана</a:t>
            </a:r>
            <a:r>
              <a:rPr>
                <a:latin typeface="Calibri"/>
                <a:ea typeface="Calibri"/>
                <a:cs typeface="Calibri"/>
                <a:sym typeface="Calibri"/>
              </a:rPr>
              <a:t> </a:t>
            </a:r>
            <a:r>
              <a:t>продленная ЭА</a:t>
            </a:r>
          </a:p>
        </p:txBody>
      </p:sp>
      <p:graphicFrame>
        <p:nvGraphicFramePr>
          <p:cNvPr id="238" name="Таблица"/>
          <p:cNvGraphicFramePr/>
          <p:nvPr/>
        </p:nvGraphicFramePr>
        <p:xfrm>
          <a:off x="219753" y="2464437"/>
          <a:ext cx="23950845" cy="11167388"/>
        </p:xfrm>
        <a:graphic xmlns:a="http://schemas.openxmlformats.org/drawingml/2006/main">
          <a:graphicData uri="http://schemas.openxmlformats.org/drawingml/2006/table">
            <a:tbl>
              <a:tblPr firstCol="0" firstRow="0" lastCol="0" lastRow="0" bandCol="0" bandRow="1" rtl="0">
                <a:tableStyleId>{4C3C2611-4C71-4FC5-86AE-919BDF0F9419}</a:tableStyleId>
              </a:tblPr>
              <a:tblGrid>
                <a:gridCol w="7126727"/>
                <a:gridCol w="16817766"/>
              </a:tblGrid>
              <a:tr h="1395129">
                <a:tc>
                  <a:txBody>
                    <a:bodyPr/>
                    <a:lstStyle/>
                    <a:p>
                      <a:pPr algn="l">
                        <a:spcBef>
                          <a:spcPts val="5900"/>
                        </a:spcBef>
                        <a:defRPr sz="1800"/>
                      </a:pPr>
                      <a:r>
                        <a:rPr sz="3700">
                          <a:sym typeface="Helvetica Neue"/>
                        </a:rPr>
                        <a:t>Область хирургии</a:t>
                      </a:r>
                    </a:p>
                  </a:txBody>
                  <a:tcPr marL="63500" marR="63500" marT="0" marB="0" anchor="t" anchorCtr="0" horzOverflow="overflow">
                    <a:lnL w="6350">
                      <a:solidFill>
                        <a:srgbClr val="CBCBCB"/>
                      </a:solidFill>
                      <a:miter lim="400000"/>
                    </a:lnL>
                    <a:lnR w="6350">
                      <a:solidFill>
                        <a:srgbClr val="CBCBCB"/>
                      </a:solidFill>
                      <a:miter lim="400000"/>
                    </a:lnR>
                    <a:lnT w="6350">
                      <a:solidFill>
                        <a:srgbClr val="CBCBCB"/>
                      </a:solidFill>
                      <a:miter lim="400000"/>
                    </a:lnT>
                    <a:lnB w="6350">
                      <a:solidFill>
                        <a:srgbClr val="CBCBCB"/>
                      </a:solidFill>
                      <a:miter lim="400000"/>
                    </a:lnB>
                  </a:tcPr>
                </a:tc>
                <a:tc>
                  <a:txBody>
                    <a:bodyPr/>
                    <a:lstStyle/>
                    <a:p>
                      <a:pPr algn="l">
                        <a:spcBef>
                          <a:spcPts val="5900"/>
                        </a:spcBef>
                        <a:defRPr sz="1800"/>
                      </a:pPr>
                      <a:r>
                        <a:rPr sz="3700">
                          <a:sym typeface="Helvetica Neue"/>
                        </a:rPr>
                        <a:t>Тип оперативного вмешательства</a:t>
                      </a:r>
                    </a:p>
                  </a:txBody>
                  <a:tcPr marL="63500" marR="63500" marT="0" marB="0" anchor="t" anchorCtr="0" horzOverflow="overflow">
                    <a:lnL w="6350">
                      <a:solidFill>
                        <a:srgbClr val="CBCBCB"/>
                      </a:solidFill>
                      <a:miter lim="400000"/>
                    </a:lnL>
                    <a:lnR w="6350">
                      <a:solidFill>
                        <a:srgbClr val="CBCBCB"/>
                      </a:solidFill>
                      <a:miter lim="400000"/>
                    </a:lnR>
                    <a:lnT w="6350">
                      <a:solidFill>
                        <a:srgbClr val="CBCBCB"/>
                      </a:solidFill>
                      <a:miter lim="400000"/>
                    </a:lnT>
                    <a:lnB w="6350">
                      <a:solidFill>
                        <a:srgbClr val="CBCBCB"/>
                      </a:solidFill>
                      <a:miter lim="400000"/>
                    </a:lnB>
                  </a:tcPr>
                </a:tc>
              </a:tr>
              <a:tr h="1395129">
                <a:tc>
                  <a:txBody>
                    <a:bodyPr/>
                    <a:lstStyle/>
                    <a:p>
                      <a:pPr algn="l">
                        <a:spcBef>
                          <a:spcPts val="5900"/>
                        </a:spcBef>
                        <a:defRPr sz="1800"/>
                      </a:pPr>
                      <a:r>
                        <a:rPr sz="3700">
                          <a:sym typeface="Helvetica Neue"/>
                        </a:rPr>
                        <a:t>Ортопедия и травматология</a:t>
                      </a:r>
                    </a:p>
                  </a:txBody>
                  <a:tcPr marL="63500" marR="63500" marT="0" marB="0" anchor="t" anchorCtr="0" horzOverflow="overflow">
                    <a:lnL w="6350">
                      <a:solidFill>
                        <a:srgbClr val="CBCBCB"/>
                      </a:solidFill>
                      <a:miter lim="400000"/>
                    </a:lnL>
                    <a:lnR w="6350">
                      <a:solidFill>
                        <a:srgbClr val="CBCBCB"/>
                      </a:solidFill>
                      <a:miter lim="400000"/>
                    </a:lnR>
                    <a:lnT w="6350">
                      <a:solidFill>
                        <a:srgbClr val="CBCBCB"/>
                      </a:solidFill>
                      <a:miter lim="400000"/>
                    </a:lnT>
                    <a:lnB w="6350">
                      <a:solidFill>
                        <a:srgbClr val="CBCBCB"/>
                      </a:solidFill>
                      <a:miter lim="400000"/>
                    </a:lnB>
                  </a:tcPr>
                </a:tc>
                <a:tc>
                  <a:txBody>
                    <a:bodyPr/>
                    <a:lstStyle/>
                    <a:p>
                      <a:pPr algn="l">
                        <a:spcBef>
                          <a:spcPts val="5900"/>
                        </a:spcBef>
                        <a:defRPr sz="1800"/>
                      </a:pPr>
                      <a:r>
                        <a:rPr sz="3700">
                          <a:sym typeface="Helvetica Neue"/>
                        </a:rPr>
                        <a:t>Тотальное эндопротезирование коленного и тазобедренного суставов, ампутация нижней конечности</a:t>
                      </a:r>
                    </a:p>
                  </a:txBody>
                  <a:tcPr marL="63500" marR="63500" marT="0" marB="0" anchor="t" anchorCtr="0" horzOverflow="overflow">
                    <a:lnL w="6350">
                      <a:solidFill>
                        <a:srgbClr val="CBCBCB"/>
                      </a:solidFill>
                      <a:miter lim="400000"/>
                    </a:lnL>
                    <a:lnR w="6350">
                      <a:solidFill>
                        <a:srgbClr val="CBCBCB"/>
                      </a:solidFill>
                      <a:miter lim="400000"/>
                    </a:lnR>
                    <a:lnT w="6350">
                      <a:solidFill>
                        <a:srgbClr val="CBCBCB"/>
                      </a:solidFill>
                      <a:miter lim="400000"/>
                    </a:lnT>
                    <a:lnB w="6350">
                      <a:solidFill>
                        <a:srgbClr val="CBCBCB"/>
                      </a:solidFill>
                      <a:miter lim="400000"/>
                    </a:lnB>
                  </a:tcPr>
                </a:tc>
              </a:tr>
              <a:tr h="1395129">
                <a:tc>
                  <a:txBody>
                    <a:bodyPr/>
                    <a:lstStyle/>
                    <a:p>
                      <a:pPr algn="l">
                        <a:spcBef>
                          <a:spcPts val="5900"/>
                        </a:spcBef>
                        <a:defRPr sz="1800"/>
                      </a:pPr>
                      <a:r>
                        <a:rPr sz="3700">
                          <a:sym typeface="Helvetica Neue"/>
                        </a:rPr>
                        <a:t>Урология</a:t>
                      </a:r>
                    </a:p>
                  </a:txBody>
                  <a:tcPr marL="63500" marR="63500" marT="0" marB="0" anchor="t" anchorCtr="0" horzOverflow="overflow">
                    <a:lnL w="6350">
                      <a:solidFill>
                        <a:srgbClr val="CBCBCB"/>
                      </a:solidFill>
                      <a:miter lim="400000"/>
                    </a:lnL>
                    <a:lnR w="6350">
                      <a:solidFill>
                        <a:srgbClr val="CBCBCB"/>
                      </a:solidFill>
                      <a:miter lim="400000"/>
                    </a:lnR>
                    <a:lnT w="6350">
                      <a:solidFill>
                        <a:srgbClr val="CBCBCB"/>
                      </a:solidFill>
                      <a:miter lim="400000"/>
                    </a:lnT>
                    <a:lnB w="6350">
                      <a:solidFill>
                        <a:srgbClr val="CBCBCB"/>
                      </a:solidFill>
                      <a:miter lim="400000"/>
                    </a:lnB>
                  </a:tcPr>
                </a:tc>
                <a:tc>
                  <a:txBody>
                    <a:bodyPr/>
                    <a:lstStyle/>
                    <a:p>
                      <a:pPr algn="l">
                        <a:spcBef>
                          <a:spcPts val="5900"/>
                        </a:spcBef>
                        <a:defRPr sz="1800"/>
                      </a:pPr>
                      <a:r>
                        <a:rPr sz="3700">
                          <a:sym typeface="Helvetica Neue"/>
                        </a:rPr>
                        <a:t>Аденомэктомия, нефрэктомия, пиелолитотомия, радикальная цистпростатэктомия</a:t>
                      </a:r>
                    </a:p>
                  </a:txBody>
                  <a:tcPr marL="63500" marR="63500" marT="0" marB="0" anchor="t" anchorCtr="0" horzOverflow="overflow">
                    <a:lnL w="6350">
                      <a:solidFill>
                        <a:srgbClr val="CBCBCB"/>
                      </a:solidFill>
                      <a:miter lim="400000"/>
                    </a:lnL>
                    <a:lnR w="6350">
                      <a:solidFill>
                        <a:srgbClr val="CBCBCB"/>
                      </a:solidFill>
                      <a:miter lim="400000"/>
                    </a:lnR>
                    <a:lnT w="6350">
                      <a:solidFill>
                        <a:srgbClr val="CBCBCB"/>
                      </a:solidFill>
                      <a:miter lim="400000"/>
                    </a:lnT>
                    <a:lnB w="6350">
                      <a:solidFill>
                        <a:srgbClr val="CBCBCB"/>
                      </a:solidFill>
                      <a:miter lim="400000"/>
                    </a:lnB>
                  </a:tcPr>
                </a:tc>
              </a:tr>
              <a:tr h="1395129">
                <a:tc>
                  <a:txBody>
                    <a:bodyPr/>
                    <a:lstStyle/>
                    <a:p>
                      <a:pPr algn="l">
                        <a:spcBef>
                          <a:spcPts val="5900"/>
                        </a:spcBef>
                        <a:defRPr sz="1800"/>
                      </a:pPr>
                      <a:r>
                        <a:rPr sz="3700">
                          <a:sym typeface="Helvetica Neue"/>
                        </a:rPr>
                        <a:t>Гинекология</a:t>
                      </a:r>
                    </a:p>
                  </a:txBody>
                  <a:tcPr marL="63500" marR="63500" marT="0" marB="0" anchor="t" anchorCtr="0" horzOverflow="overflow">
                    <a:lnL w="6350">
                      <a:solidFill>
                        <a:srgbClr val="CBCBCB"/>
                      </a:solidFill>
                      <a:miter lim="400000"/>
                    </a:lnL>
                    <a:lnR w="6350">
                      <a:solidFill>
                        <a:srgbClr val="CBCBCB"/>
                      </a:solidFill>
                      <a:miter lim="400000"/>
                    </a:lnR>
                    <a:lnT w="6350">
                      <a:solidFill>
                        <a:srgbClr val="CBCBCB"/>
                      </a:solidFill>
                      <a:miter lim="400000"/>
                    </a:lnT>
                    <a:lnB w="6350">
                      <a:solidFill>
                        <a:srgbClr val="CBCBCB"/>
                      </a:solidFill>
                      <a:miter lim="400000"/>
                    </a:lnB>
                  </a:tcPr>
                </a:tc>
                <a:tc>
                  <a:txBody>
                    <a:bodyPr/>
                    <a:lstStyle/>
                    <a:p>
                      <a:pPr algn="l">
                        <a:spcBef>
                          <a:spcPts val="5900"/>
                        </a:spcBef>
                        <a:defRPr sz="1800"/>
                      </a:pPr>
                      <a:r>
                        <a:rPr sz="3700">
                          <a:sym typeface="Helvetica Neue"/>
                        </a:rPr>
                        <a:t>Экстирпация матки с придатками</a:t>
                      </a:r>
                    </a:p>
                  </a:txBody>
                  <a:tcPr marL="63500" marR="63500" marT="0" marB="0" anchor="t" anchorCtr="0" horzOverflow="overflow">
                    <a:lnL w="6350">
                      <a:solidFill>
                        <a:srgbClr val="CBCBCB"/>
                      </a:solidFill>
                      <a:miter lim="400000"/>
                    </a:lnL>
                    <a:lnR w="6350">
                      <a:solidFill>
                        <a:srgbClr val="CBCBCB"/>
                      </a:solidFill>
                      <a:miter lim="400000"/>
                    </a:lnR>
                    <a:lnT w="6350">
                      <a:solidFill>
                        <a:srgbClr val="CBCBCB"/>
                      </a:solidFill>
                      <a:miter lim="400000"/>
                    </a:lnT>
                    <a:lnB w="6350">
                      <a:solidFill>
                        <a:srgbClr val="CBCBCB"/>
                      </a:solidFill>
                      <a:miter lim="400000"/>
                    </a:lnB>
                  </a:tcPr>
                </a:tc>
              </a:tr>
              <a:tr h="1395129">
                <a:tc>
                  <a:txBody>
                    <a:bodyPr/>
                    <a:lstStyle/>
                    <a:p>
                      <a:pPr algn="l">
                        <a:spcBef>
                          <a:spcPts val="5900"/>
                        </a:spcBef>
                        <a:defRPr sz="1800"/>
                      </a:pPr>
                      <a:r>
                        <a:rPr sz="3700">
                          <a:sym typeface="Helvetica Neue"/>
                        </a:rPr>
                        <a:t>Абдоминальная хирургия</a:t>
                      </a:r>
                    </a:p>
                  </a:txBody>
                  <a:tcPr marL="63500" marR="63500" marT="0" marB="0" anchor="t" anchorCtr="0" horzOverflow="overflow">
                    <a:lnL w="6350">
                      <a:solidFill>
                        <a:srgbClr val="CBCBCB"/>
                      </a:solidFill>
                      <a:miter lim="400000"/>
                    </a:lnL>
                    <a:lnR w="6350">
                      <a:solidFill>
                        <a:srgbClr val="CBCBCB"/>
                      </a:solidFill>
                      <a:miter lim="400000"/>
                    </a:lnR>
                    <a:lnT w="6350">
                      <a:solidFill>
                        <a:srgbClr val="CBCBCB"/>
                      </a:solidFill>
                      <a:miter lim="400000"/>
                    </a:lnT>
                    <a:lnB w="6350">
                      <a:solidFill>
                        <a:srgbClr val="CBCBCB"/>
                      </a:solidFill>
                      <a:miter lim="400000"/>
                    </a:lnB>
                  </a:tcPr>
                </a:tc>
                <a:tc>
                  <a:txBody>
                    <a:bodyPr/>
                    <a:lstStyle/>
                    <a:p>
                      <a:pPr algn="l">
                        <a:spcBef>
                          <a:spcPts val="5900"/>
                        </a:spcBef>
                        <a:defRPr sz="1800"/>
                      </a:pPr>
                      <a:r>
                        <a:rPr sz="3700">
                          <a:sym typeface="Helvetica Neue"/>
                        </a:rPr>
                        <a:t>Резекция желудка, гастрэктомия, резекция пищевода, резекция печени, панкреато­дуоденальная резекция, холецистэктомия из открытого доступа</a:t>
                      </a:r>
                    </a:p>
                  </a:txBody>
                  <a:tcPr marL="63500" marR="63500" marT="0" marB="0" anchor="t" anchorCtr="0" horzOverflow="overflow">
                    <a:lnL w="6350">
                      <a:solidFill>
                        <a:srgbClr val="CBCBCB"/>
                      </a:solidFill>
                      <a:miter lim="400000"/>
                    </a:lnL>
                    <a:lnR w="6350">
                      <a:solidFill>
                        <a:srgbClr val="CBCBCB"/>
                      </a:solidFill>
                      <a:miter lim="400000"/>
                    </a:lnR>
                    <a:lnT w="6350">
                      <a:solidFill>
                        <a:srgbClr val="CBCBCB"/>
                      </a:solidFill>
                      <a:miter lim="400000"/>
                    </a:lnT>
                    <a:lnB w="6350">
                      <a:solidFill>
                        <a:srgbClr val="CBCBCB"/>
                      </a:solidFill>
                      <a:miter lim="400000"/>
                    </a:lnB>
                  </a:tcPr>
                </a:tc>
              </a:tr>
              <a:tr h="1395129">
                <a:tc>
                  <a:txBody>
                    <a:bodyPr/>
                    <a:lstStyle/>
                    <a:p>
                      <a:pPr algn="l">
                        <a:spcBef>
                          <a:spcPts val="5900"/>
                        </a:spcBef>
                        <a:defRPr sz="1800"/>
                      </a:pPr>
                      <a:r>
                        <a:rPr sz="3700">
                          <a:sym typeface="Helvetica Neue"/>
                        </a:rPr>
                        <a:t>Колопроктология</a:t>
                      </a:r>
                    </a:p>
                  </a:txBody>
                  <a:tcPr marL="63500" marR="63500" marT="0" marB="0" anchor="t" anchorCtr="0" horzOverflow="overflow">
                    <a:lnL w="6350">
                      <a:solidFill>
                        <a:srgbClr val="CBCBCB"/>
                      </a:solidFill>
                      <a:miter lim="400000"/>
                    </a:lnL>
                    <a:lnR w="6350">
                      <a:solidFill>
                        <a:srgbClr val="CBCBCB"/>
                      </a:solidFill>
                      <a:miter lim="400000"/>
                    </a:lnR>
                    <a:lnT w="6350">
                      <a:solidFill>
                        <a:srgbClr val="CBCBCB"/>
                      </a:solidFill>
                      <a:miter lim="400000"/>
                    </a:lnT>
                    <a:lnB w="6350">
                      <a:solidFill>
                        <a:srgbClr val="CBCBCB"/>
                      </a:solidFill>
                      <a:miter lim="400000"/>
                    </a:lnB>
                  </a:tcPr>
                </a:tc>
                <a:tc>
                  <a:txBody>
                    <a:bodyPr/>
                    <a:lstStyle/>
                    <a:p>
                      <a:pPr algn="l">
                        <a:spcBef>
                          <a:spcPts val="5900"/>
                        </a:spcBef>
                        <a:defRPr sz="1800"/>
                      </a:pPr>
                      <a:r>
                        <a:rPr sz="3700">
                          <a:sym typeface="Helvetica Neue"/>
                        </a:rPr>
                        <a:t>Гемиколэктомия, резекция и экстирпация прямой кишки</a:t>
                      </a:r>
                    </a:p>
                  </a:txBody>
                  <a:tcPr marL="63500" marR="63500" marT="0" marB="0" anchor="t" anchorCtr="0" horzOverflow="overflow">
                    <a:lnL w="6350">
                      <a:solidFill>
                        <a:srgbClr val="CBCBCB"/>
                      </a:solidFill>
                      <a:miter lim="400000"/>
                    </a:lnL>
                    <a:lnR w="6350">
                      <a:solidFill>
                        <a:srgbClr val="CBCBCB"/>
                      </a:solidFill>
                      <a:miter lim="400000"/>
                    </a:lnR>
                    <a:lnT w="6350">
                      <a:solidFill>
                        <a:srgbClr val="CBCBCB"/>
                      </a:solidFill>
                      <a:miter lim="400000"/>
                    </a:lnT>
                    <a:lnB w="6350">
                      <a:solidFill>
                        <a:srgbClr val="CBCBCB"/>
                      </a:solidFill>
                      <a:miter lim="400000"/>
                    </a:lnB>
                  </a:tcPr>
                </a:tc>
              </a:tr>
              <a:tr h="1395129">
                <a:tc>
                  <a:txBody>
                    <a:bodyPr/>
                    <a:lstStyle/>
                    <a:p>
                      <a:pPr algn="l">
                        <a:spcBef>
                          <a:spcPts val="5900"/>
                        </a:spcBef>
                        <a:defRPr sz="1800"/>
                      </a:pPr>
                      <a:r>
                        <a:rPr sz="3700">
                          <a:sym typeface="Helvetica Neue"/>
                        </a:rPr>
                        <a:t>Сердечно­сосудистая хирургия</a:t>
                      </a:r>
                    </a:p>
                  </a:txBody>
                  <a:tcPr marL="63500" marR="63500" marT="0" marB="0" anchor="t" anchorCtr="0" horzOverflow="overflow">
                    <a:lnL w="6350">
                      <a:solidFill>
                        <a:srgbClr val="CBCBCB"/>
                      </a:solidFill>
                      <a:miter lim="400000"/>
                    </a:lnL>
                    <a:lnR w="6350">
                      <a:solidFill>
                        <a:srgbClr val="CBCBCB"/>
                      </a:solidFill>
                      <a:miter lim="400000"/>
                    </a:lnR>
                    <a:lnT w="6350">
                      <a:solidFill>
                        <a:srgbClr val="CBCBCB"/>
                      </a:solidFill>
                      <a:miter lim="400000"/>
                    </a:lnT>
                    <a:lnB w="6350">
                      <a:solidFill>
                        <a:srgbClr val="CBCBCB"/>
                      </a:solidFill>
                      <a:miter lim="400000"/>
                    </a:lnB>
                  </a:tcPr>
                </a:tc>
                <a:tc>
                  <a:txBody>
                    <a:bodyPr/>
                    <a:lstStyle/>
                    <a:p>
                      <a:pPr algn="l">
                        <a:spcBef>
                          <a:spcPts val="5900"/>
                        </a:spcBef>
                        <a:defRPr sz="1800"/>
                      </a:pPr>
                      <a:r>
                        <a:rPr sz="3700">
                          <a:sym typeface="Helvetica Neue"/>
                        </a:rPr>
                        <a:t>Аорто­коронарное шунтирование, аорто­бедренное шунтирование, реконструктивные операции на сосудах нижних конечностей</a:t>
                      </a:r>
                    </a:p>
                  </a:txBody>
                  <a:tcPr marL="63500" marR="63500" marT="0" marB="0" anchor="t" anchorCtr="0" horzOverflow="overflow">
                    <a:lnL w="6350">
                      <a:solidFill>
                        <a:srgbClr val="CBCBCB"/>
                      </a:solidFill>
                      <a:miter lim="400000"/>
                    </a:lnL>
                    <a:lnR w="6350">
                      <a:solidFill>
                        <a:srgbClr val="CBCBCB"/>
                      </a:solidFill>
                      <a:miter lim="400000"/>
                    </a:lnR>
                    <a:lnT w="6350">
                      <a:solidFill>
                        <a:srgbClr val="CBCBCB"/>
                      </a:solidFill>
                      <a:miter lim="400000"/>
                    </a:lnT>
                    <a:lnB w="6350">
                      <a:solidFill>
                        <a:srgbClr val="CBCBCB"/>
                      </a:solidFill>
                      <a:miter lim="400000"/>
                    </a:lnB>
                  </a:tcPr>
                </a:tc>
              </a:tr>
              <a:tr h="1395129">
                <a:tc>
                  <a:txBody>
                    <a:bodyPr/>
                    <a:lstStyle/>
                    <a:p>
                      <a:pPr algn="l">
                        <a:spcBef>
                          <a:spcPts val="5900"/>
                        </a:spcBef>
                        <a:defRPr sz="1800"/>
                      </a:pPr>
                      <a:r>
                        <a:rPr sz="3700">
                          <a:sym typeface="Helvetica Neue"/>
                        </a:rPr>
                        <a:t>Торакальная хирургия</a:t>
                      </a:r>
                    </a:p>
                  </a:txBody>
                  <a:tcPr marL="63500" marR="63500" marT="0" marB="0" anchor="t" anchorCtr="0" horzOverflow="overflow">
                    <a:lnL w="6350">
                      <a:solidFill>
                        <a:srgbClr val="CBCBCB"/>
                      </a:solidFill>
                      <a:miter lim="400000"/>
                    </a:lnL>
                    <a:lnR w="6350">
                      <a:solidFill>
                        <a:srgbClr val="CBCBCB"/>
                      </a:solidFill>
                      <a:miter lim="400000"/>
                    </a:lnR>
                    <a:lnT w="6350">
                      <a:solidFill>
                        <a:srgbClr val="CBCBCB"/>
                      </a:solidFill>
                      <a:miter lim="400000"/>
                    </a:lnT>
                    <a:lnB w="6350">
                      <a:solidFill>
                        <a:srgbClr val="CBCBCB"/>
                      </a:solidFill>
                      <a:miter lim="400000"/>
                    </a:lnB>
                  </a:tcPr>
                </a:tc>
                <a:tc>
                  <a:txBody>
                    <a:bodyPr/>
                    <a:lstStyle/>
                    <a:p>
                      <a:pPr algn="l">
                        <a:spcBef>
                          <a:spcPts val="5900"/>
                        </a:spcBef>
                        <a:defRPr sz="1800"/>
                      </a:pPr>
                      <a:r>
                        <a:rPr sz="3700">
                          <a:sym typeface="Helvetica Neue"/>
                        </a:rPr>
                        <a:t>Лобэктомия, билобэктомиия, пневмонэктомия</a:t>
                      </a:r>
                    </a:p>
                  </a:txBody>
                  <a:tcPr marL="63500" marR="63500" marT="0" marB="0" anchor="t" anchorCtr="0" horzOverflow="overflow">
                    <a:lnL w="6350">
                      <a:solidFill>
                        <a:srgbClr val="CBCBCB"/>
                      </a:solidFill>
                      <a:miter lim="400000"/>
                    </a:lnL>
                    <a:lnR w="6350">
                      <a:solidFill>
                        <a:srgbClr val="CBCBCB"/>
                      </a:solidFill>
                      <a:miter lim="400000"/>
                    </a:lnR>
                    <a:lnT w="6350">
                      <a:solidFill>
                        <a:srgbClr val="CBCBCB"/>
                      </a:solidFill>
                      <a:miter lim="400000"/>
                    </a:lnT>
                    <a:lnB w="6350">
                      <a:solidFill>
                        <a:srgbClr val="CBCBCB"/>
                      </a:solidFill>
                      <a:miter lim="400000"/>
                    </a:lnB>
                  </a:tcPr>
                </a:tc>
              </a:tr>
            </a:tbl>
          </a:graphicData>
        </a:graphic>
      </p:graphicFrame>
    </p:spTree>
  </p:cSld>
  <p:clrMapOvr>
    <a:masterClrMapping/>
  </p:clrMapOvr>
  <p:transition xmlns:p14="http://schemas.microsoft.com/office/powerpoint/2010/main" spd="med" advClick="1"/>
</p:sld>
</file>

<file path=ppt/slides/slide3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40" name="Протокол продленной эпидуральной анальгезии"/>
          <p:cNvSpPr txBox="1"/>
          <p:nvPr>
            <p:ph type="title"/>
          </p:nvPr>
        </p:nvSpPr>
        <p:spPr>
          <a:prstGeom prst="rect">
            <a:avLst/>
          </a:prstGeom>
        </p:spPr>
        <p:txBody>
          <a:bodyPr/>
          <a:lstStyle/>
          <a:p>
            <a:pPr/>
            <a:r>
              <a:t>Протокол продленной эпидуральной анальгезии</a:t>
            </a:r>
          </a:p>
        </p:txBody>
      </p:sp>
    </p:spTree>
  </p:cSld>
  <p:clrMapOvr>
    <a:masterClrMapping/>
  </p:clrMapOvr>
  <p:transition xmlns:p14="http://schemas.microsoft.com/office/powerpoint/2010/main" spd="med" advClick="1"/>
</p:sld>
</file>

<file path=ppt/slides/slide3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42" name="Протокол продленной эпидуральной анальгезии"/>
          <p:cNvSpPr txBox="1"/>
          <p:nvPr>
            <p:ph type="title"/>
          </p:nvPr>
        </p:nvSpPr>
        <p:spPr>
          <a:prstGeom prst="rect">
            <a:avLst/>
          </a:prstGeom>
        </p:spPr>
        <p:txBody>
          <a:bodyPr/>
          <a:lstStyle>
            <a:lvl1pPr defTabSz="701675">
              <a:defRPr sz="7140"/>
            </a:lvl1pPr>
          </a:lstStyle>
          <a:p>
            <a:pPr/>
            <a:r>
              <a:t>Протокол продленной эпидуральной анальгезии</a:t>
            </a:r>
          </a:p>
        </p:txBody>
      </p:sp>
      <p:sp>
        <p:nvSpPr>
          <p:cNvPr id="243" name="Болевой синдром после:…"/>
          <p:cNvSpPr txBox="1"/>
          <p:nvPr>
            <p:ph type="body" idx="1"/>
          </p:nvPr>
        </p:nvSpPr>
        <p:spPr>
          <a:prstGeom prst="rect">
            <a:avLst/>
          </a:prstGeom>
        </p:spPr>
        <p:txBody>
          <a:bodyPr/>
          <a:lstStyle/>
          <a:p>
            <a:pPr marL="0" indent="0" defTabSz="454025">
              <a:spcBef>
                <a:spcPts val="3200"/>
              </a:spcBef>
              <a:buSzTx/>
              <a:buNone/>
              <a:defRPr sz="2640"/>
            </a:pPr>
            <a:r>
              <a:t>Болевой синдром после:</a:t>
            </a:r>
            <a:endParaRPr spc="-880">
              <a:latin typeface="Calibri"/>
              <a:ea typeface="Calibri"/>
              <a:cs typeface="Calibri"/>
              <a:sym typeface="Calibri"/>
            </a:endParaRPr>
          </a:p>
          <a:p>
            <a:pPr marL="349250" indent="-349250" defTabSz="454025">
              <a:spcBef>
                <a:spcPts val="3200"/>
              </a:spcBef>
              <a:buSzPct val="50000"/>
              <a:buBlip>
                <a:blip r:embed="rId2"/>
              </a:buBlip>
              <a:defRPr sz="2640"/>
            </a:pPr>
            <a:r>
              <a:t>всех операций путем торакотомии;</a:t>
            </a:r>
          </a:p>
          <a:p>
            <a:pPr marL="349250" indent="-349250" defTabSz="454025">
              <a:spcBef>
                <a:spcPts val="3200"/>
              </a:spcBef>
              <a:buSzPct val="50000"/>
              <a:buBlip>
                <a:blip r:embed="rId2"/>
              </a:buBlip>
              <a:defRPr sz="2640"/>
            </a:pPr>
            <a:r>
              <a:t>всех операций в верхнем этаже брюшной полости;</a:t>
            </a:r>
          </a:p>
          <a:p>
            <a:pPr marL="349250" indent="-349250" defTabSz="454025">
              <a:spcBef>
                <a:spcPts val="3200"/>
              </a:spcBef>
              <a:buSzPct val="50000"/>
              <a:buBlip>
                <a:blip r:embed="rId2"/>
              </a:buBlip>
              <a:defRPr sz="2640"/>
            </a:pPr>
            <a:r>
              <a:t>всех резекций толстой кишки лапаротомным доступом;</a:t>
            </a:r>
          </a:p>
          <a:p>
            <a:pPr marL="349250" indent="-349250" defTabSz="454025">
              <a:spcBef>
                <a:spcPts val="3200"/>
              </a:spcBef>
              <a:buSzPct val="50000"/>
              <a:buBlip>
                <a:blip r:embed="rId2"/>
              </a:buBlip>
              <a:defRPr sz="2640"/>
            </a:pPr>
            <a:r>
              <a:t>всех обширных и травматичных операций в брюшной полости;</a:t>
            </a:r>
          </a:p>
          <a:p>
            <a:pPr marL="349250" indent="-349250" defTabSz="454025">
              <a:spcBef>
                <a:spcPts val="3200"/>
              </a:spcBef>
              <a:buSzPct val="50000"/>
              <a:buBlip>
                <a:blip r:embed="rId2"/>
              </a:buBlip>
              <a:defRPr sz="2640"/>
            </a:pPr>
            <a:r>
              <a:t>всех операций, сопряженных с резекцией грудной стенки, поясничного и нижнегрудного отдела позвоночника;</a:t>
            </a:r>
          </a:p>
          <a:p>
            <a:pPr marL="349250" indent="-349250" defTabSz="454025">
              <a:spcBef>
                <a:spcPts val="3200"/>
              </a:spcBef>
              <a:buSzPct val="50000"/>
              <a:buBlip>
                <a:blip r:embed="rId2"/>
              </a:buBlip>
              <a:defRPr sz="2640"/>
            </a:pPr>
            <a:r>
              <a:t>всех обширных операций, связанных с резекцией костей таза, нижних конечностей;</a:t>
            </a:r>
          </a:p>
          <a:p>
            <a:pPr marL="349250" indent="-349250" defTabSz="454025">
              <a:spcBef>
                <a:spcPts val="3200"/>
              </a:spcBef>
              <a:buSzPct val="50000"/>
              <a:buBlip>
                <a:blip r:embed="rId2"/>
              </a:buBlip>
              <a:defRPr sz="2640"/>
            </a:pPr>
            <a:r>
              <a:t>после операций типа пангистерэктомии, нефрэктомии и т.п. у пациен- тов с низкими функциональными резервами систем дыхания, кровообраще- ния, страдающих ожирением.</a:t>
            </a:r>
          </a:p>
          <a:p>
            <a:pPr marL="0" indent="0" defTabSz="454025">
              <a:spcBef>
                <a:spcPts val="3200"/>
              </a:spcBef>
              <a:buSzTx/>
              <a:buNone/>
              <a:defRPr sz="2640"/>
            </a:pPr>
            <a:r>
              <a:t>Может возникнуть показание к применению ПЭА при плохо купирующихся болях после операций другого объема, но при условии расположения операционного поля в зоне иннервации не выше грудных сегментов спинного мозга.</a:t>
            </a:r>
          </a:p>
          <a:p>
            <a:pPr marL="0" indent="0" defTabSz="454025">
              <a:spcBef>
                <a:spcPts val="3200"/>
              </a:spcBef>
              <a:buSzTx/>
              <a:buNone/>
              <a:defRPr sz="2640"/>
            </a:pPr>
            <a:r>
              <a:t>В отдельных случаях возможно применение ПЭА при стойком болевом синдроме, не связанном с хирургическим вмешательством.</a:t>
            </a:r>
          </a:p>
        </p:txBody>
      </p:sp>
    </p:spTree>
  </p:cSld>
  <p:clrMapOvr>
    <a:masterClrMapping/>
  </p:clrMapOvr>
  <p:transition xmlns:p14="http://schemas.microsoft.com/office/powerpoint/2010/main" spd="med" advClick="1"/>
</p:sld>
</file>

<file path=ppt/slides/slide3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45" name="Противопоказания"/>
          <p:cNvSpPr txBox="1"/>
          <p:nvPr>
            <p:ph type="title"/>
          </p:nvPr>
        </p:nvSpPr>
        <p:spPr>
          <a:prstGeom prst="rect">
            <a:avLst/>
          </a:prstGeom>
        </p:spPr>
        <p:txBody>
          <a:bodyPr/>
          <a:lstStyle>
            <a:lvl1pPr>
              <a:defRPr sz="8400"/>
            </a:lvl1pPr>
          </a:lstStyle>
          <a:p>
            <a:pPr/>
            <a:r>
              <a:t>Противопоказания</a:t>
            </a:r>
          </a:p>
        </p:txBody>
      </p:sp>
      <p:sp>
        <p:nvSpPr>
          <p:cNvPr id="246" name="ПЭА противопоказана при:…"/>
          <p:cNvSpPr txBox="1"/>
          <p:nvPr>
            <p:ph type="body" idx="1"/>
          </p:nvPr>
        </p:nvSpPr>
        <p:spPr>
          <a:prstGeom prst="rect">
            <a:avLst/>
          </a:prstGeom>
        </p:spPr>
        <p:txBody>
          <a:bodyPr/>
          <a:lstStyle/>
          <a:p>
            <a:pPr marL="0" indent="0">
              <a:buSzTx/>
              <a:buNone/>
            </a:pPr>
            <a:r>
              <a:t>ПЭА противопоказана при:</a:t>
            </a:r>
          </a:p>
          <a:p>
            <a:pPr>
              <a:buSzPct val="50000"/>
              <a:buBlip>
                <a:blip r:embed="rId2"/>
              </a:buBlip>
            </a:pPr>
            <a:r>
              <a:t>низком артериальном давлении любого генеза;</a:t>
            </a:r>
          </a:p>
          <a:p>
            <a:pPr>
              <a:buSzPct val="50000"/>
              <a:buBlip>
                <a:blip r:embed="rId2"/>
              </a:buBlip>
            </a:pPr>
            <a:r>
              <a:t>непереносимости лекарств, применяемых для ПЭА;</a:t>
            </a:r>
          </a:p>
          <a:p>
            <a:pPr>
              <a:buSzPct val="50000"/>
              <a:buBlip>
                <a:blip r:embed="rId2"/>
              </a:buBlip>
            </a:pPr>
            <a:r>
              <a:t>неэффективности ПЭА.</a:t>
            </a:r>
          </a:p>
        </p:txBody>
      </p:sp>
    </p:spTree>
  </p:cSld>
  <p:clrMapOvr>
    <a:masterClrMapping/>
  </p:clrMapOvr>
  <p:transition xmlns:p14="http://schemas.microsoft.com/office/powerpoint/2010/main" spd="med" advClick="1"/>
</p:sld>
</file>

<file path=ppt/slides/slide3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48" name="Методика"/>
          <p:cNvSpPr txBox="1"/>
          <p:nvPr>
            <p:ph type="title"/>
          </p:nvPr>
        </p:nvSpPr>
        <p:spPr>
          <a:prstGeom prst="rect">
            <a:avLst/>
          </a:prstGeom>
        </p:spPr>
        <p:txBody>
          <a:bodyPr/>
          <a:lstStyle>
            <a:lvl1pPr>
              <a:defRPr sz="8400"/>
            </a:lvl1pPr>
          </a:lstStyle>
          <a:p>
            <a:pPr/>
            <a:r>
              <a:t>Методика</a:t>
            </a:r>
          </a:p>
        </p:txBody>
      </p:sp>
      <p:sp>
        <p:nvSpPr>
          <p:cNvPr id="249" name="Как правило, ПЭА проводят с помощью одноразовых инфузионных помп, которые предназначены для непрерывного введения лекарственных веществ в течение длительного времени (как правило, не менее суток).…"/>
          <p:cNvSpPr txBox="1"/>
          <p:nvPr>
            <p:ph type="body" idx="1"/>
          </p:nvPr>
        </p:nvSpPr>
        <p:spPr>
          <a:prstGeom prst="rect">
            <a:avLst/>
          </a:prstGeom>
        </p:spPr>
        <p:txBody>
          <a:bodyPr/>
          <a:lstStyle/>
          <a:p>
            <a:pPr marL="0" indent="0">
              <a:buSzTx/>
              <a:buNone/>
            </a:pPr>
            <a:r>
              <a:t>Как правило, ПЭА проводят с помощью одноразовых инфузионных помп, которые предназначены для непрерывного введения лекарственных веществ в течение длительного времени (как правило, не менее суток).</a:t>
            </a:r>
            <a:endParaRPr>
              <a:latin typeface="Calibri"/>
              <a:ea typeface="Calibri"/>
              <a:cs typeface="Calibri"/>
              <a:sym typeface="Calibri"/>
            </a:endParaRPr>
          </a:p>
          <a:p>
            <a:pPr marL="0" indent="0">
              <a:buSzTx/>
              <a:buNone/>
            </a:pPr>
            <a:r>
              <a:t>Помпы, предназначенные для обезболивания, чаще имеют регулятор скорости инфузии, которую устанавливает врач.</a:t>
            </a:r>
            <a:endParaRPr>
              <a:latin typeface="Calibri"/>
              <a:ea typeface="Calibri"/>
              <a:cs typeface="Calibri"/>
              <a:sym typeface="Calibri"/>
            </a:endParaRPr>
          </a:p>
          <a:p>
            <a:pPr marL="0" indent="0">
              <a:buSzTx/>
              <a:buNone/>
            </a:pPr>
            <a:r>
              <a:t>Стандартная обезболивающая смесь состоит из растворов: наропина 2 мг/мл (0,2%), адреналина 2 мкг/мл и фентанила 2 мкг/мл.</a:t>
            </a:r>
          </a:p>
        </p:txBody>
      </p:sp>
    </p:spTree>
  </p:cSld>
  <p:clrMapOvr>
    <a:masterClrMapping/>
  </p:clrMapOvr>
  <p:transition xmlns:p14="http://schemas.microsoft.com/office/powerpoint/2010/main" spd="med" advClick="1"/>
</p:sld>
</file>

<file path=ppt/slides/slide3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51" name="Методика"/>
          <p:cNvSpPr txBox="1"/>
          <p:nvPr>
            <p:ph type="title"/>
          </p:nvPr>
        </p:nvSpPr>
        <p:spPr>
          <a:prstGeom prst="rect">
            <a:avLst/>
          </a:prstGeom>
        </p:spPr>
        <p:txBody>
          <a:bodyPr/>
          <a:lstStyle>
            <a:lvl1pPr>
              <a:defRPr sz="8400"/>
            </a:lvl1pPr>
          </a:lstStyle>
          <a:p>
            <a:pPr/>
            <a:r>
              <a:t>Методика</a:t>
            </a:r>
          </a:p>
        </p:txBody>
      </p:sp>
      <p:sp>
        <p:nvSpPr>
          <p:cNvPr id="252" name="Чтобы составить такую смесь для заправки в помпу, набирают в шприц объемом 50 мл:…"/>
          <p:cNvSpPr txBox="1"/>
          <p:nvPr>
            <p:ph type="body" idx="1"/>
          </p:nvPr>
        </p:nvSpPr>
        <p:spPr>
          <a:prstGeom prst="rect">
            <a:avLst/>
          </a:prstGeom>
        </p:spPr>
        <p:txBody>
          <a:bodyPr/>
          <a:lstStyle/>
          <a:p>
            <a:pPr marL="0" indent="0" defTabSz="784225">
              <a:spcBef>
                <a:spcPts val="5600"/>
              </a:spcBef>
              <a:buSzTx/>
              <a:buNone/>
              <a:defRPr sz="4560"/>
            </a:pPr>
            <a:r>
              <a:t>Чтобы составить такую смесь для заправки в помпу, набирают в шприц объемом </a:t>
            </a:r>
            <a:r>
              <a:rPr b="1">
                <a:latin typeface="Calibri"/>
                <a:ea typeface="Calibri"/>
                <a:cs typeface="Calibri"/>
                <a:sym typeface="Calibri"/>
              </a:rPr>
              <a:t>50 </a:t>
            </a:r>
            <a:r>
              <a:t>мл:</a:t>
            </a:r>
          </a:p>
          <a:p>
            <a:pPr marL="0" indent="0" defTabSz="784225">
              <a:spcBef>
                <a:spcPts val="5600"/>
              </a:spcBef>
              <a:buSzTx/>
              <a:buNone/>
              <a:defRPr sz="4560"/>
            </a:pPr>
            <a:r>
              <a:t>ропивакаин 0,2 % - 47,0 мл;</a:t>
            </a:r>
          </a:p>
          <a:p>
            <a:pPr marL="0" indent="0" defTabSz="784225">
              <a:spcBef>
                <a:spcPts val="5600"/>
              </a:spcBef>
              <a:buSzTx/>
              <a:buNone/>
              <a:defRPr sz="4560"/>
            </a:pPr>
            <a:r>
              <a:t>фентанил 0,005 % - 2,0 мл;</a:t>
            </a:r>
          </a:p>
          <a:p>
            <a:pPr marL="0" indent="0" defTabSz="784225">
              <a:spcBef>
                <a:spcPts val="5600"/>
              </a:spcBef>
              <a:buSzTx/>
              <a:buNone/>
              <a:defRPr sz="4560"/>
            </a:pPr>
            <a:r>
              <a:t>адреналин – </a:t>
            </a:r>
            <a:r>
              <a:rPr>
                <a:latin typeface="Calibri"/>
                <a:ea typeface="Calibri"/>
                <a:cs typeface="Calibri"/>
                <a:sym typeface="Calibri"/>
              </a:rPr>
              <a:t>0,01% </a:t>
            </a:r>
            <a:r>
              <a:t>- 1,0 мл </a:t>
            </a:r>
            <a:r>
              <a:t>т.е. разведенного 1:10!</a:t>
            </a:r>
            <a:endParaRPr>
              <a:latin typeface="Calibri"/>
              <a:ea typeface="Calibri"/>
              <a:cs typeface="Calibri"/>
              <a:sym typeface="Calibri"/>
            </a:endParaRPr>
          </a:p>
          <a:p>
            <a:pPr marL="0" indent="0" defTabSz="784225">
              <a:spcBef>
                <a:spcPts val="5600"/>
              </a:spcBef>
              <a:buSzTx/>
              <a:buNone/>
              <a:defRPr sz="4560"/>
            </a:pPr>
            <a:r>
              <a:t>Для получения 0,01% раствора адреналина к </a:t>
            </a:r>
            <a:r>
              <a:rPr b="1"/>
              <a:t>1 мл </a:t>
            </a:r>
            <a:r>
              <a:t>(1 ампуле) официнального </a:t>
            </a:r>
            <a:r>
              <a:rPr b="1">
                <a:latin typeface="Calibri"/>
                <a:ea typeface="Calibri"/>
                <a:cs typeface="Calibri"/>
                <a:sym typeface="Calibri"/>
              </a:rPr>
              <a:t>0,1% </a:t>
            </a:r>
            <a:r>
              <a:t>раствора адреналина добавляют </a:t>
            </a:r>
            <a:r>
              <a:rPr b="1"/>
              <a:t>9 мл </a:t>
            </a:r>
            <a:r>
              <a:t>0,9% раствора натрия хлорида. После этого </a:t>
            </a:r>
            <a:r>
              <a:rPr b="1"/>
              <a:t>берут только 1 мл </a:t>
            </a:r>
            <a:r>
              <a:t>полученного </a:t>
            </a:r>
            <a:r>
              <a:rPr b="1"/>
              <a:t>разведенного 1:10 </a:t>
            </a:r>
            <a:r>
              <a:t>раствора и добавляют в шприц объемом 50 мл</a:t>
            </a:r>
          </a:p>
        </p:txBody>
      </p:sp>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28" name="AIY1txPIUi8.jpg" descr="AIY1txPIUi8.jpg"/>
          <p:cNvPicPr>
            <a:picLocks noChangeAspect="1"/>
          </p:cNvPicPr>
          <p:nvPr>
            <p:ph type="pic" idx="13"/>
          </p:nvPr>
        </p:nvPicPr>
        <p:blipFill>
          <a:blip r:embed="rId2">
            <a:extLst/>
          </a:blip>
          <a:srcRect l="0" t="15907" r="0" b="15907"/>
          <a:stretch>
            <a:fillRect/>
          </a:stretch>
        </p:blipFill>
        <p:spPr>
          <a:prstGeom prst="rect">
            <a:avLst/>
          </a:prstGeom>
        </p:spPr>
      </p:pic>
      <p:sp>
        <p:nvSpPr>
          <p:cNvPr id="129" name="ГБУЗ «ВОКОД»"/>
          <p:cNvSpPr txBox="1"/>
          <p:nvPr>
            <p:ph type="title"/>
          </p:nvPr>
        </p:nvSpPr>
        <p:spPr>
          <a:prstGeom prst="rect">
            <a:avLst/>
          </a:prstGeom>
        </p:spPr>
        <p:txBody>
          <a:bodyPr/>
          <a:lstStyle/>
          <a:p>
            <a:pPr/>
            <a:r>
              <a:t>ГБУЗ «ВОКОД»</a:t>
            </a:r>
          </a:p>
        </p:txBody>
      </p:sp>
      <p:sp>
        <p:nvSpPr>
          <p:cNvPr id="130" name="Применение эпидуральной анестезиии/анальгезии с ? года (Городской онкологический диспансер)…"/>
          <p:cNvSpPr txBox="1"/>
          <p:nvPr>
            <p:ph type="body" sz="half" idx="1"/>
          </p:nvPr>
        </p:nvSpPr>
        <p:spPr>
          <a:prstGeom prst="rect">
            <a:avLst/>
          </a:prstGeom>
        </p:spPr>
        <p:txBody>
          <a:bodyPr/>
          <a:lstStyle/>
          <a:p>
            <a:pPr marL="502708" indent="-502708">
              <a:buSzPct val="50000"/>
              <a:buBlip>
                <a:blip r:embed="rId3"/>
              </a:buBlip>
            </a:pPr>
            <a:r>
              <a:t>Применение эпидуральной анестезиии/анальгезии с ? года (Городской онкологический диспансер)</a:t>
            </a:r>
          </a:p>
          <a:p>
            <a:pPr marL="502708" indent="-502708">
              <a:buSzPct val="50000"/>
              <a:buBlip>
                <a:blip r:embed="rId3"/>
              </a:buBlip>
            </a:pPr>
            <a:r>
              <a:t>Применение методики сочетанной мультимодальной анестезии с 2010 года</a:t>
            </a:r>
          </a:p>
          <a:p>
            <a:pPr marL="502708" indent="-502708">
              <a:buSzPct val="50000"/>
              <a:buBlip>
                <a:blip r:embed="rId3"/>
              </a:buBlip>
            </a:pPr>
            <a:r>
              <a:t>Применение одноразовых инфузионных помп с регулятором скорости инфузии с 2010 года</a:t>
            </a:r>
          </a:p>
          <a:p>
            <a:pPr marL="502708" indent="-502708">
              <a:buSzPct val="50000"/>
              <a:buBlip>
                <a:blip r:embed="rId3"/>
              </a:buBlip>
            </a:pPr>
            <a:r>
              <a:t>6,5 тысяч анестезиологических пособий, &gt;2000 пациентов в год</a:t>
            </a:r>
          </a:p>
          <a:p>
            <a:pPr marL="502708" indent="-502708">
              <a:buSzPct val="50000"/>
              <a:buBlip>
                <a:blip r:embed="rId3"/>
              </a:buBlip>
            </a:pPr>
            <a:r>
              <a:t> &gt;1000 - сочетанная мультимодальная анестезия</a:t>
            </a:r>
          </a:p>
        </p:txBody>
      </p:sp>
    </p:spTree>
  </p:cSld>
  <p:clrMapOvr>
    <a:masterClrMapping/>
  </p:clrMapOvr>
  <p:transition xmlns:p14="http://schemas.microsoft.com/office/powerpoint/2010/main" spd="med" advClick="1"/>
</p:sld>
</file>

<file path=ppt/slides/slide4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54" name="Наблюдение за больным с эпидуральным катетером"/>
          <p:cNvSpPr txBox="1"/>
          <p:nvPr>
            <p:ph type="title"/>
          </p:nvPr>
        </p:nvSpPr>
        <p:spPr>
          <a:prstGeom prst="rect">
            <a:avLst/>
          </a:prstGeom>
        </p:spPr>
        <p:txBody>
          <a:bodyPr/>
          <a:lstStyle>
            <a:lvl1pPr defTabSz="701675">
              <a:defRPr sz="7140"/>
            </a:lvl1pPr>
          </a:lstStyle>
          <a:p>
            <a:pPr/>
            <a:r>
              <a:t>Наблюдение за больным с эпидуральным катетером</a:t>
            </a:r>
          </a:p>
        </p:txBody>
      </p:sp>
      <p:sp>
        <p:nvSpPr>
          <p:cNvPr id="255" name="ПЭА в условиях хирургических отделений проходит под наблюдением медицинского персонала этих отделений, прежде всего, лечащего врача.…"/>
          <p:cNvSpPr txBox="1"/>
          <p:nvPr>
            <p:ph type="body" idx="1"/>
          </p:nvPr>
        </p:nvSpPr>
        <p:spPr>
          <a:prstGeom prst="rect">
            <a:avLst/>
          </a:prstGeom>
        </p:spPr>
        <p:txBody>
          <a:bodyPr/>
          <a:lstStyle/>
          <a:p>
            <a:pPr marL="0" indent="0" defTabSz="561340">
              <a:spcBef>
                <a:spcPts val="4000"/>
              </a:spcBef>
              <a:buSzTx/>
              <a:buNone/>
              <a:defRPr sz="3264"/>
            </a:pPr>
            <a:r>
              <a:t>ПЭА в условиях хирургических отделений проходит под наблюдением медицинского персонала этих отделений, прежде всего, лечащего врача.</a:t>
            </a:r>
          </a:p>
          <a:p>
            <a:pPr marL="0" indent="0" defTabSz="561340">
              <a:spcBef>
                <a:spcPts val="4000"/>
              </a:spcBef>
              <a:buSzTx/>
              <a:buNone/>
              <a:defRPr sz="3264"/>
            </a:pPr>
            <a:r>
              <a:t>Необходимое наблюдение заключается в:</a:t>
            </a:r>
          </a:p>
          <a:p>
            <a:pPr marL="431800" indent="-431800" defTabSz="561340">
              <a:spcBef>
                <a:spcPts val="4000"/>
              </a:spcBef>
              <a:buSzPct val="50000"/>
              <a:buBlip>
                <a:blip r:embed="rId2"/>
              </a:buBlip>
              <a:defRPr sz="3264"/>
            </a:pPr>
            <a:r>
              <a:t>периодическом </a:t>
            </a:r>
            <a:r>
              <a:rPr b="1" i="1"/>
              <a:t>измерении артериального давления</a:t>
            </a:r>
            <a:r>
              <a:t>, частота которого определяется состоянием больного, но </a:t>
            </a:r>
            <a:r>
              <a:rPr b="1" i="1"/>
              <a:t>не реже, чем сразу после поступления больного в хирургическое отделение с</a:t>
            </a:r>
            <a:r>
              <a:rPr b="1" i="1">
                <a:latin typeface="Calibri"/>
                <a:ea typeface="Calibri"/>
                <a:cs typeface="Calibri"/>
                <a:sym typeface="Calibri"/>
              </a:rPr>
              <a:t> </a:t>
            </a:r>
            <a:r>
              <a:t>работающей помпой; повторно через 1 час и затем один раз в 6 часов; на следующие сутки измерение АД должно быть не реже 2 раз в сутки</a:t>
            </a:r>
            <a:r>
              <a:rPr b="1" i="1">
                <a:latin typeface="Calibri"/>
                <a:ea typeface="Calibri"/>
                <a:cs typeface="Calibri"/>
                <a:sym typeface="Calibri"/>
              </a:rPr>
              <a:t>;</a:t>
            </a:r>
            <a:endParaRPr b="1" i="1">
              <a:latin typeface="Calibri"/>
              <a:ea typeface="Calibri"/>
              <a:cs typeface="Calibri"/>
              <a:sym typeface="Calibri"/>
            </a:endParaRPr>
          </a:p>
          <a:p>
            <a:pPr marL="431800" indent="-431800" defTabSz="561340">
              <a:spcBef>
                <a:spcPts val="4000"/>
              </a:spcBef>
              <a:buSzPct val="50000"/>
              <a:buBlip>
                <a:blip r:embed="rId2"/>
              </a:buBlip>
              <a:defRPr sz="3264"/>
            </a:pPr>
            <a:r>
              <a:t>оценке качества обезболивания;</a:t>
            </a:r>
            <a:endParaRPr>
              <a:latin typeface="Calibri"/>
              <a:ea typeface="Calibri"/>
              <a:cs typeface="Calibri"/>
              <a:sym typeface="Calibri"/>
            </a:endParaRPr>
          </a:p>
          <a:p>
            <a:pPr marL="431800" indent="-431800" defTabSz="561340">
              <a:spcBef>
                <a:spcPts val="4000"/>
              </a:spcBef>
              <a:buSzPct val="50000"/>
              <a:buBlip>
                <a:blip r:embed="rId2"/>
              </a:buBlip>
              <a:defRPr sz="3264"/>
            </a:pPr>
            <a:r>
              <a:t>ежедневном осмотре и пальпации области выхода эпидурального катетера на кожу</a:t>
            </a:r>
            <a:r>
              <a:rPr b="1" i="1">
                <a:latin typeface="Calibri"/>
                <a:ea typeface="Calibri"/>
                <a:cs typeface="Calibri"/>
                <a:sym typeface="Calibri"/>
              </a:rPr>
              <a:t>;</a:t>
            </a:r>
            <a:endParaRPr>
              <a:latin typeface="Calibri"/>
              <a:ea typeface="Calibri"/>
              <a:cs typeface="Calibri"/>
              <a:sym typeface="Calibri"/>
            </a:endParaRPr>
          </a:p>
          <a:p>
            <a:pPr marL="431800" indent="-431800" defTabSz="561340">
              <a:spcBef>
                <a:spcPts val="4000"/>
              </a:spcBef>
              <a:buSzPct val="50000"/>
              <a:buBlip>
                <a:blip r:embed="rId2"/>
              </a:buBlip>
              <a:defRPr sz="3264"/>
            </a:pPr>
            <a:r>
              <a:t>оценке состояния помпы и скорости ее опорожнения. Результаты наблюдения врач вносит в историю болезни и</a:t>
            </a:r>
            <a:r>
              <a:rPr>
                <a:latin typeface="Calibri"/>
                <a:ea typeface="Calibri"/>
                <a:cs typeface="Calibri"/>
                <a:sym typeface="Calibri"/>
              </a:rPr>
              <a:t> </a:t>
            </a:r>
            <a:r>
              <a:t>скрепляет своей подписью.</a:t>
            </a:r>
            <a:endParaRPr>
              <a:latin typeface="Calibri"/>
              <a:ea typeface="Calibri"/>
              <a:cs typeface="Calibri"/>
              <a:sym typeface="Calibri"/>
            </a:endParaRPr>
          </a:p>
          <a:p>
            <a:pPr marL="0" indent="0" defTabSz="561340">
              <a:spcBef>
                <a:spcPts val="4000"/>
              </a:spcBef>
              <a:buSzTx/>
              <a:buNone/>
              <a:defRPr sz="3264"/>
            </a:pPr>
            <a:r>
              <a:t>Как правило, ПЭА проводят в течение 2-3 суток, после чего переходят на системную анальгезию.</a:t>
            </a:r>
          </a:p>
        </p:txBody>
      </p:sp>
    </p:spTree>
  </p:cSld>
  <p:clrMapOvr>
    <a:masterClrMapping/>
  </p:clrMapOvr>
  <p:transition xmlns:p14="http://schemas.microsoft.com/office/powerpoint/2010/main" spd="med" advClick="1"/>
</p:sld>
</file>

<file path=ppt/slides/slide4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57" name="Наблюдение за больным с эпидуральным катетером"/>
          <p:cNvSpPr txBox="1"/>
          <p:nvPr>
            <p:ph type="title"/>
          </p:nvPr>
        </p:nvSpPr>
        <p:spPr>
          <a:prstGeom prst="rect">
            <a:avLst/>
          </a:prstGeom>
        </p:spPr>
        <p:txBody>
          <a:bodyPr/>
          <a:lstStyle>
            <a:lvl1pPr defTabSz="701675">
              <a:defRPr sz="7140"/>
            </a:lvl1pPr>
          </a:lstStyle>
          <a:p>
            <a:pPr/>
            <a:r>
              <a:t>Наблюдение за больным с эпидуральным катетером</a:t>
            </a:r>
          </a:p>
        </p:txBody>
      </p:sp>
      <p:sp>
        <p:nvSpPr>
          <p:cNvPr id="258" name="В исключительных случаях, после консультации анестезиолога- реаниматолога, возможно применение ПЭА сверх установленного срока (3-4 суток), что должно быть отражено в истории болезни. Доказано увеличение риска осложнений при нахождении катетера в эпидуральном пространстве более 4 суток!…"/>
          <p:cNvSpPr txBox="1"/>
          <p:nvPr>
            <p:ph type="body" idx="1"/>
          </p:nvPr>
        </p:nvSpPr>
        <p:spPr>
          <a:prstGeom prst="rect">
            <a:avLst/>
          </a:prstGeom>
        </p:spPr>
        <p:txBody>
          <a:bodyPr/>
          <a:lstStyle/>
          <a:p>
            <a:pPr marL="0" indent="0" defTabSz="569594">
              <a:spcBef>
                <a:spcPts val="4000"/>
              </a:spcBef>
              <a:buSzTx/>
              <a:buNone/>
              <a:defRPr sz="3312"/>
            </a:pPr>
            <a:r>
              <a:t>В исключительных случаях, после консультации анестезиолога- реаниматолога, возможно применение ПЭА сверх установленного срока (3-4 суток), что должно быть отражено в истории болезни. </a:t>
            </a:r>
            <a:r>
              <a:t>Доказано увеличение риска осложнений при нахождении катетера в эпидуральном пространстве более 4 суток!</a:t>
            </a:r>
          </a:p>
          <a:p>
            <a:pPr marL="0" indent="0" defTabSz="569594">
              <a:spcBef>
                <a:spcPts val="4000"/>
              </a:spcBef>
              <a:buSzTx/>
              <a:buNone/>
              <a:defRPr sz="3312"/>
            </a:pPr>
            <a:r>
              <a:t>Недостаточная анальгезия, как правило, обусловлена недостаточной скоростью введения обезболивающей смеси и/или неадекватным расположением эпидурального катетера (в том числе, слишком большой зоной операции и/или дренажами, особенно, введенными в грудную полость).</a:t>
            </a:r>
            <a:endParaRPr>
              <a:latin typeface="Calibri"/>
              <a:ea typeface="Calibri"/>
              <a:cs typeface="Calibri"/>
              <a:sym typeface="Calibri"/>
            </a:endParaRPr>
          </a:p>
          <a:p>
            <a:pPr marL="0" indent="0" defTabSz="569594">
              <a:spcBef>
                <a:spcPts val="4000"/>
              </a:spcBef>
              <a:buSzTx/>
              <a:buNone/>
              <a:defRPr sz="3312"/>
            </a:pPr>
            <a:r>
              <a:t>При недостаточной анальгезии следует:</a:t>
            </a:r>
          </a:p>
          <a:p>
            <a:pPr marL="438150" indent="-438150" defTabSz="569594">
              <a:spcBef>
                <a:spcPts val="4000"/>
              </a:spcBef>
              <a:buSzPct val="50000"/>
              <a:buBlip>
                <a:blip r:embed="rId2"/>
              </a:buBlip>
              <a:defRPr sz="3312"/>
            </a:pPr>
            <a:r>
              <a:t>Проверить работу помпы (на сколько уменьшается объѐм содержащегося в ней лекарства и в течение какого времени)</a:t>
            </a:r>
          </a:p>
          <a:p>
            <a:pPr marL="438150" indent="-438150" defTabSz="569594">
              <a:spcBef>
                <a:spcPts val="4000"/>
              </a:spcBef>
              <a:buSzPct val="50000"/>
              <a:buBlip>
                <a:blip r:embed="rId2"/>
              </a:buBlip>
              <a:defRPr sz="3312"/>
            </a:pPr>
            <a:r>
              <a:t>Если помпа работает нормально, ввести дополнительные анальгетики внутривенно или внутримышечно.</a:t>
            </a:r>
          </a:p>
          <a:p>
            <a:pPr marL="438150" indent="-438150" defTabSz="569594">
              <a:spcBef>
                <a:spcPts val="4000"/>
              </a:spcBef>
              <a:buSzPct val="50000"/>
              <a:buBlip>
                <a:blip r:embed="rId2"/>
              </a:buBlip>
              <a:defRPr sz="3312"/>
            </a:pPr>
            <a:r>
              <a:t>Обсудить проблему с анестезиологом-реаниматологом.</a:t>
            </a:r>
          </a:p>
        </p:txBody>
      </p:sp>
    </p:spTree>
  </p:cSld>
  <p:clrMapOvr>
    <a:masterClrMapping/>
  </p:clrMapOvr>
  <p:transition xmlns:p14="http://schemas.microsoft.com/office/powerpoint/2010/main" spd="med" advClick="1"/>
</p:sld>
</file>

<file path=ppt/slides/slide4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60" name="Предостережения и возможные осложнения"/>
          <p:cNvSpPr txBox="1"/>
          <p:nvPr>
            <p:ph type="title"/>
          </p:nvPr>
        </p:nvSpPr>
        <p:spPr>
          <a:prstGeom prst="rect">
            <a:avLst/>
          </a:prstGeom>
        </p:spPr>
        <p:txBody>
          <a:bodyPr/>
          <a:lstStyle>
            <a:lvl1pPr defTabSz="718184">
              <a:defRPr sz="7308"/>
            </a:lvl1pPr>
          </a:lstStyle>
          <a:p>
            <a:pPr/>
            <a:r>
              <a:t>Предостережения и возможные осложнения</a:t>
            </a:r>
          </a:p>
        </p:txBody>
      </p:sp>
      <p:sp>
        <p:nvSpPr>
          <p:cNvPr id="261" name="При правильном применении метода ПЭА, осложнения редки.…"/>
          <p:cNvSpPr txBox="1"/>
          <p:nvPr>
            <p:ph type="body" idx="1"/>
          </p:nvPr>
        </p:nvSpPr>
        <p:spPr>
          <a:prstGeom prst="rect">
            <a:avLst/>
          </a:prstGeom>
        </p:spPr>
        <p:txBody>
          <a:bodyPr/>
          <a:lstStyle/>
          <a:p>
            <a:pPr marL="0" indent="0" algn="just" defTabSz="742950">
              <a:spcBef>
                <a:spcPts val="5300"/>
              </a:spcBef>
              <a:buSzTx/>
              <a:buNone/>
              <a:defRPr sz="4319"/>
            </a:pPr>
            <a:r>
              <a:t>При правильном применении метода ПЭА, осложнения редки. </a:t>
            </a:r>
            <a:endParaRPr>
              <a:latin typeface="Calibri"/>
              <a:ea typeface="Calibri"/>
              <a:cs typeface="Calibri"/>
              <a:sym typeface="Calibri"/>
            </a:endParaRPr>
          </a:p>
          <a:p>
            <a:pPr marL="0" indent="0" algn="just" defTabSz="742950">
              <a:spcBef>
                <a:spcPts val="5300"/>
              </a:spcBef>
              <a:buSzTx/>
              <a:buNone/>
              <a:defRPr sz="4319"/>
            </a:pPr>
            <a:r>
              <a:t>Чаще всего можно встретиться с </a:t>
            </a:r>
            <a:r>
              <a:rPr b="1"/>
              <a:t>артериальной гипотензией. </a:t>
            </a:r>
            <a:r>
              <a:t>Эпидуральная анальгезия с применением местного анестетика, в особенности на грудном уровне, создает дозированную симпатическую блокаду – главный лечебный фактор метода ПЭА. Снижается тонус периферических кровеносных сосудов, улучшается кровоснабжение органов и тканей. В этих условиях организм пациента становится особенно чувствительным к дефициту объема циркулирующей крови, тенденция к которому вообще характерна для послеоперационного периода. Поэтому, </a:t>
            </a:r>
            <a:r>
              <a:rPr b="1"/>
              <a:t>при недостаточной послеоперационной инфузионной терапии создаются условия для артериальной гипотензии, профилактика и лечение которой в большинстве случаев состоит в коррекции объема и состава вводимых растворов.</a:t>
            </a:r>
          </a:p>
        </p:txBody>
      </p:sp>
    </p:spTree>
  </p:cSld>
  <p:clrMapOvr>
    <a:masterClrMapping/>
  </p:clrMapOvr>
  <p:transition xmlns:p14="http://schemas.microsoft.com/office/powerpoint/2010/main" spd="med" advClick="1"/>
</p:sld>
</file>

<file path=ppt/slides/slide4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63" name="Предостережения и возможные осложнения"/>
          <p:cNvSpPr txBox="1"/>
          <p:nvPr>
            <p:ph type="title"/>
          </p:nvPr>
        </p:nvSpPr>
        <p:spPr>
          <a:prstGeom prst="rect">
            <a:avLst/>
          </a:prstGeom>
        </p:spPr>
        <p:txBody>
          <a:bodyPr/>
          <a:lstStyle>
            <a:lvl1pPr defTabSz="718184">
              <a:defRPr sz="7308"/>
            </a:lvl1pPr>
          </a:lstStyle>
          <a:p>
            <a:pPr/>
            <a:r>
              <a:t>Предостережения и возможные осложнения</a:t>
            </a:r>
          </a:p>
        </p:txBody>
      </p:sp>
      <p:sp>
        <p:nvSpPr>
          <p:cNvPr id="264" name="При резком снижении артериального давления следует:…"/>
          <p:cNvSpPr txBox="1"/>
          <p:nvPr>
            <p:ph type="body" idx="1"/>
          </p:nvPr>
        </p:nvSpPr>
        <p:spPr>
          <a:prstGeom prst="rect">
            <a:avLst/>
          </a:prstGeom>
        </p:spPr>
        <p:txBody>
          <a:bodyPr/>
          <a:lstStyle/>
          <a:p>
            <a:pPr marL="0" indent="0" algn="just" defTabSz="635634">
              <a:spcBef>
                <a:spcPts val="4500"/>
              </a:spcBef>
              <a:buSzTx/>
              <a:buNone/>
              <a:defRPr sz="3696"/>
            </a:pPr>
            <a:r>
              <a:t>При резком снижении артериального давления следует:</a:t>
            </a:r>
            <a:endParaRPr b="1">
              <a:latin typeface="Calibri"/>
              <a:ea typeface="Calibri"/>
              <a:cs typeface="Calibri"/>
              <a:sym typeface="Calibri"/>
            </a:endParaRPr>
          </a:p>
          <a:p>
            <a:pPr marL="0" indent="0" algn="just" defTabSz="635634">
              <a:spcBef>
                <a:spcPts val="4500"/>
              </a:spcBef>
              <a:buSzTx/>
              <a:buNone/>
              <a:defRPr sz="3696"/>
            </a:pPr>
            <a:r>
              <a:t>1.	Отключить помпу (результат отключения скажется только через несколько десятков минут!);</a:t>
            </a:r>
          </a:p>
          <a:p>
            <a:pPr marL="0" indent="0" algn="just" defTabSz="635634">
              <a:spcBef>
                <a:spcPts val="4500"/>
              </a:spcBef>
              <a:buSzTx/>
              <a:buNone/>
              <a:defRPr sz="3696"/>
            </a:pPr>
            <a:r>
              <a:t>2.	Ввести внутривенно </a:t>
            </a:r>
            <a:r>
              <a:rPr b="1"/>
              <a:t>эфедрин </a:t>
            </a:r>
            <a:r>
              <a:t>(1 мл 5% раствора развести до 20 мл 0,9% раствором хлористого натрия и вводить по 2 мл дробно, контролируя АД) или </a:t>
            </a:r>
            <a:r>
              <a:rPr b="1"/>
              <a:t>мезатон </a:t>
            </a:r>
            <a:r>
              <a:t>(0,5 мл 0,1% р-ра развести до 20 мл 0,9% раствором хлористого натрия и вводить по 0,5 мл дробно, контролируя АД).</a:t>
            </a:r>
          </a:p>
          <a:p>
            <a:pPr marL="0" indent="0" algn="just" defTabSz="635634">
              <a:spcBef>
                <a:spcPts val="4500"/>
              </a:spcBef>
              <a:buSzTx/>
              <a:buNone/>
              <a:defRPr sz="3696"/>
            </a:pPr>
            <a:r>
              <a:t>3.	Допустимо ввести </a:t>
            </a:r>
            <a:r>
              <a:rPr b="1"/>
              <a:t>эфедрин </a:t>
            </a:r>
            <a:r>
              <a:t>5% - 0,5-1,0 мл или </a:t>
            </a:r>
            <a:r>
              <a:rPr b="1"/>
              <a:t>мезатон </a:t>
            </a:r>
            <a:r>
              <a:t>0,1%-0,5 мл подкожно с более медленным результатом.</a:t>
            </a:r>
          </a:p>
          <a:p>
            <a:pPr marL="0" indent="0" algn="just" defTabSz="635634">
              <a:spcBef>
                <a:spcPts val="4500"/>
              </a:spcBef>
              <a:buSzTx/>
              <a:buNone/>
              <a:defRPr sz="3696"/>
            </a:pPr>
            <a:r>
              <a:t>4.	Начать </a:t>
            </a:r>
            <a:r>
              <a:rPr b="1"/>
              <a:t>быстрое </a:t>
            </a:r>
            <a:r>
              <a:t>(струйное) внутривенное переливание солевых растворов, гелофузина.</a:t>
            </a:r>
            <a:endParaRPr>
              <a:latin typeface="Calibri"/>
              <a:ea typeface="Calibri"/>
              <a:cs typeface="Calibri"/>
              <a:sym typeface="Calibri"/>
            </a:endParaRPr>
          </a:p>
          <a:p>
            <a:pPr marL="0" indent="0" algn="just" defTabSz="635634">
              <a:spcBef>
                <a:spcPts val="4500"/>
              </a:spcBef>
              <a:buSzTx/>
              <a:buNone/>
              <a:defRPr sz="3696"/>
            </a:pPr>
            <a:r>
              <a:t>5.	Вызвать дежурного анестезиолога-реаниматолога.</a:t>
            </a:r>
          </a:p>
        </p:txBody>
      </p:sp>
    </p:spTree>
  </p:cSld>
  <p:clrMapOvr>
    <a:masterClrMapping/>
  </p:clrMapOvr>
  <p:transition xmlns:p14="http://schemas.microsoft.com/office/powerpoint/2010/main" spd="med" advClick="1"/>
</p:sld>
</file>

<file path=ppt/slides/slide4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66" name="Предостережения и возможные осложнения"/>
          <p:cNvSpPr txBox="1"/>
          <p:nvPr>
            <p:ph type="title"/>
          </p:nvPr>
        </p:nvSpPr>
        <p:spPr>
          <a:prstGeom prst="rect">
            <a:avLst/>
          </a:prstGeom>
        </p:spPr>
        <p:txBody>
          <a:bodyPr/>
          <a:lstStyle>
            <a:lvl1pPr defTabSz="718184">
              <a:defRPr sz="7308"/>
            </a:lvl1pPr>
          </a:lstStyle>
          <a:p>
            <a:pPr/>
            <a:r>
              <a:t>Предостережения и возможные осложнения</a:t>
            </a:r>
          </a:p>
        </p:txBody>
      </p:sp>
      <p:sp>
        <p:nvSpPr>
          <p:cNvPr id="267" name="Острая задержка мочи. Результат парасимпатикотонии. Может проходить бессимптомно (без жалоб больного). Лечение – катетеризация мочевого пузыря. Следует иметь в виду, что затруднения с мочеиспусканием в положении лежа – частая послеоперационная проблема у мужчин, не зависящая от метода обезболивания. Острая задержка мочи, хотя и редко, может быть признаком развивающейся патологии спинного мозга!…"/>
          <p:cNvSpPr txBox="1"/>
          <p:nvPr>
            <p:ph type="body" idx="1"/>
          </p:nvPr>
        </p:nvSpPr>
        <p:spPr>
          <a:prstGeom prst="rect">
            <a:avLst/>
          </a:prstGeom>
        </p:spPr>
        <p:txBody>
          <a:bodyPr/>
          <a:lstStyle/>
          <a:p>
            <a:pPr marL="0" indent="0" algn="just" defTabSz="685165">
              <a:spcBef>
                <a:spcPts val="4800"/>
              </a:spcBef>
              <a:buSzTx/>
              <a:buNone/>
              <a:defRPr sz="3984"/>
            </a:pPr>
            <a:r>
              <a:rPr b="1"/>
              <a:t>Острая задержка мочи. </a:t>
            </a:r>
            <a:r>
              <a:t>Результат парасимпатикотонии. Может проходить бессимптомно (без жалоб больного). Лечение – катетеризация мочевого пузыря. Следует иметь в виду, что затруднения с мочеиспусканием в положении лежа – частая послеоперационная проблема у мужчин, не зависящая от метода обезболивания. </a:t>
            </a:r>
            <a:r>
              <a:rPr b="1" i="1"/>
              <a:t>Острая задержка мочи, хотя и редко, может быть признаком развивающейся патологии спинного мозга!</a:t>
            </a:r>
          </a:p>
          <a:p>
            <a:pPr marL="0" indent="0" algn="just" defTabSz="685165">
              <a:spcBef>
                <a:spcPts val="4800"/>
              </a:spcBef>
              <a:buSzTx/>
              <a:buNone/>
              <a:defRPr sz="3984"/>
            </a:pPr>
            <a:r>
              <a:rPr b="1"/>
              <a:t>Воспаление в области стояния эпидурального катетера</a:t>
            </a:r>
            <a:r>
              <a:t>. Воспалительные изменения кожи в месте выхода на поверхность эпидурального катетера служат сигналом к его немедленному удалению. </a:t>
            </a:r>
            <a:r>
              <a:rPr b="1" i="1"/>
              <a:t>Существует риск крайне редкого, но опасного для жизни осложнения – эпидурального менингита или абсцесса!</a:t>
            </a:r>
          </a:p>
          <a:p>
            <a:pPr marL="0" indent="0" algn="just" defTabSz="685165">
              <a:spcBef>
                <a:spcPts val="4800"/>
              </a:spcBef>
              <a:buSzTx/>
              <a:buNone/>
              <a:defRPr sz="3984"/>
            </a:pPr>
            <a:r>
              <a:t>Признаки </a:t>
            </a:r>
            <a:r>
              <a:rPr b="1"/>
              <a:t>эпидурального менингита или абсцесса </a:t>
            </a:r>
            <a:r>
              <a:t>– сильная боль в области пункции эпидурального пространства, парестезии, нижний парапарез, лихорадка, лейкоцитоз. Необходима срочная консультация нейрохирурга и МРТ</a:t>
            </a:r>
          </a:p>
        </p:txBody>
      </p:sp>
    </p:spTree>
  </p:cSld>
  <p:clrMapOvr>
    <a:masterClrMapping/>
  </p:clrMapOvr>
  <p:transition xmlns:p14="http://schemas.microsoft.com/office/powerpoint/2010/main" spd="med" advClick="1"/>
</p:sld>
</file>

<file path=ppt/slides/slide4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69" name="Предостережения и возможные осложнения"/>
          <p:cNvSpPr txBox="1"/>
          <p:nvPr>
            <p:ph type="title"/>
          </p:nvPr>
        </p:nvSpPr>
        <p:spPr>
          <a:prstGeom prst="rect">
            <a:avLst/>
          </a:prstGeom>
        </p:spPr>
        <p:txBody>
          <a:bodyPr/>
          <a:lstStyle>
            <a:lvl1pPr defTabSz="718184">
              <a:defRPr sz="7308"/>
            </a:lvl1pPr>
          </a:lstStyle>
          <a:p>
            <a:pPr/>
            <a:r>
              <a:t>Предостережения и возможные осложнения</a:t>
            </a:r>
          </a:p>
        </p:txBody>
      </p:sp>
      <p:sp>
        <p:nvSpPr>
          <p:cNvPr id="270" name="Эпидуральная гематома. Очень редкое и очень опасное, инвалидизирующее осложнение. Под этим диагнозом понимают кровотечение в эпидуральное пространство со сдавлением спинного мозга.…"/>
          <p:cNvSpPr txBox="1"/>
          <p:nvPr>
            <p:ph type="body" idx="1"/>
          </p:nvPr>
        </p:nvSpPr>
        <p:spPr>
          <a:prstGeom prst="rect">
            <a:avLst/>
          </a:prstGeom>
        </p:spPr>
        <p:txBody>
          <a:bodyPr/>
          <a:lstStyle/>
          <a:p>
            <a:pPr marL="0" indent="0" algn="just">
              <a:buSzTx/>
              <a:buNone/>
            </a:pPr>
            <a:r>
              <a:rPr b="1"/>
              <a:t>Эпидуральная гематома. </a:t>
            </a:r>
            <a:r>
              <a:t>Очень редкое и очень опасное, инвалидизирующее осложнение. Под этим диагнозом понимают кровотечение в эпидуральное пространство со сдавлением спинного мозга.</a:t>
            </a:r>
          </a:p>
          <a:p>
            <a:pPr marL="0" indent="0" algn="just">
              <a:buSzTx/>
              <a:buNone/>
            </a:pPr>
            <a:r>
              <a:t>Признаки эпидуральной гематомы – сильная боль в области пункции эпидурального пространства, парестезии, нижний парапарез, параплегия. Необходима срочная консультация нейрохирурга и МРТ. Показана срочная декомпрессионная ламинэктомия.</a:t>
            </a:r>
            <a:endParaRPr>
              <a:latin typeface="Calibri"/>
              <a:ea typeface="Calibri"/>
              <a:cs typeface="Calibri"/>
              <a:sym typeface="Calibri"/>
            </a:endParaRPr>
          </a:p>
        </p:txBody>
      </p:sp>
    </p:spTree>
  </p:cSld>
  <p:clrMapOvr>
    <a:masterClrMapping/>
  </p:clrMapOvr>
  <p:transition xmlns:p14="http://schemas.microsoft.com/office/powerpoint/2010/main" spd="med" advClick="1"/>
</p:sld>
</file>

<file path=ppt/slides/slide4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72" name="Контроль проведения ПЭА в хирургических отделениях"/>
          <p:cNvSpPr txBox="1"/>
          <p:nvPr>
            <p:ph type="title"/>
          </p:nvPr>
        </p:nvSpPr>
        <p:spPr>
          <a:prstGeom prst="rect">
            <a:avLst/>
          </a:prstGeom>
        </p:spPr>
        <p:txBody>
          <a:bodyPr/>
          <a:lstStyle>
            <a:lvl1pPr defTabSz="701675">
              <a:defRPr sz="7140"/>
            </a:lvl1pPr>
          </a:lstStyle>
          <a:p>
            <a:pPr/>
            <a:r>
              <a:t>Контроль проведения ПЭА в хирургических отделениях</a:t>
            </a:r>
          </a:p>
        </p:txBody>
      </p:sp>
      <p:sp>
        <p:nvSpPr>
          <p:cNvPr id="273" name="С момента перевода больного из палаты пробуждения или отделения реанимации в хирургическое отделение ответственность за дальнейшее проведение ПЭА переходит к тому врачу хирургического отделения, который принял пациента с эпидуральным катетером. Передача больного оформляется в виде краткого передаточного эпикриза и скрепляется подписями передающего врача анестезиолога-реаниматолога и принимающего врача-хирурга. Как правило, принимает пациента и в дальнейшем контролирует проведение ПЭА лечащий врач больного, который в обязательном порядке передает наблюдение за пациентом в вечернее, ночное время и выходные дни дежурному врачу по соответствующему хирургическому отделению.…"/>
          <p:cNvSpPr txBox="1"/>
          <p:nvPr>
            <p:ph type="body" idx="1"/>
          </p:nvPr>
        </p:nvSpPr>
        <p:spPr>
          <a:prstGeom prst="rect">
            <a:avLst/>
          </a:prstGeom>
        </p:spPr>
        <p:txBody>
          <a:bodyPr/>
          <a:lstStyle/>
          <a:p>
            <a:pPr marL="0" indent="0" algn="just" defTabSz="520065">
              <a:spcBef>
                <a:spcPts val="3700"/>
              </a:spcBef>
              <a:buSzTx/>
              <a:buNone/>
              <a:defRPr sz="3024"/>
            </a:pPr>
            <a:r>
              <a:t>С момента перевода больного из палаты пробуждения или отделения реанимации в хирургическое отделение ответственность за дальнейшее проведение ПЭА переходит к тому врачу хирургического отделения, который принял пациента с эпидуральным катетером. Передача больного оформляется в виде краткого передаточного эпикриза и скрепляется подписями передающего врача анестезиолога-реаниматолога и принимающего врача-хирурга. Как правило, принимает пациента и в дальнейшем контролирует проведение ПЭА лечащий врач больного, который в обязательном порядке передает наблюдение за пациентом в вечернее, ночное время и выходные дни дежурному врачу по соответствующему хирургическому отделению.</a:t>
            </a:r>
          </a:p>
          <a:p>
            <a:pPr marL="0" indent="0" algn="just" defTabSz="520065">
              <a:spcBef>
                <a:spcPts val="3700"/>
              </a:spcBef>
              <a:buSzTx/>
              <a:buNone/>
              <a:defRPr sz="3024"/>
            </a:pPr>
            <a:r>
              <a:t>На лечащего врача возлагается ответственность по ежедневному контролю состояния эпидурального катетера и инфузионной помпы, а также удаление катетера из эпидурального пространства с соответствующей записью в истории болезни.</a:t>
            </a:r>
          </a:p>
          <a:p>
            <a:pPr marL="0" indent="0" algn="just" defTabSz="520065">
              <a:spcBef>
                <a:spcPts val="3700"/>
              </a:spcBef>
              <a:buSzTx/>
              <a:buNone/>
              <a:defRPr sz="3024"/>
            </a:pPr>
            <a:r>
              <a:t>В случае необходимости дозаправки инфузионной помпы анальгезирующей смесью, заявка в отделение обезболивания на фентанил делается в установленном порядке. Лечащий (дежурный) врач заправляет инфузионную помпу анальгезирующей смесью, затем вносит соответствующую запись в историю болезни, скрепляя еѐ своей подписью.</a:t>
            </a:r>
            <a:endParaRPr>
              <a:latin typeface="Calibri"/>
              <a:ea typeface="Calibri"/>
              <a:cs typeface="Calibri"/>
              <a:sym typeface="Calibri"/>
            </a:endParaRPr>
          </a:p>
          <a:p>
            <a:pPr marL="0" indent="0" algn="just" defTabSz="520065">
              <a:spcBef>
                <a:spcPts val="3700"/>
              </a:spcBef>
              <a:buSzTx/>
              <a:buNone/>
              <a:defRPr sz="3024"/>
            </a:pPr>
            <a:r>
              <a:t>Удаление катетера из эпидурального пространства заключается в вытягивании катетера, обработке места пункции антисептиком (спиртом, хлоргексидином) и заклеивании его на два часа стерильной марлевой салфеткой. Необходимо осмотреть катетер после извлечения, обращая внимание на его целостность и чистоту.</a:t>
            </a:r>
          </a:p>
        </p:txBody>
      </p:sp>
    </p:spTree>
  </p:cSld>
  <p:clrMapOvr>
    <a:masterClrMapping/>
  </p:clrMapOvr>
  <p:transition xmlns:p14="http://schemas.microsoft.com/office/powerpoint/2010/main" spd="med" advClick="1"/>
</p:sld>
</file>

<file path=ppt/slides/slide4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75" name="Удаление эпидурального катетера"/>
          <p:cNvSpPr txBox="1"/>
          <p:nvPr>
            <p:ph type="title"/>
          </p:nvPr>
        </p:nvSpPr>
        <p:spPr>
          <a:prstGeom prst="rect">
            <a:avLst/>
          </a:prstGeom>
        </p:spPr>
        <p:txBody>
          <a:bodyPr/>
          <a:lstStyle>
            <a:lvl1pPr>
              <a:defRPr sz="8400"/>
            </a:lvl1pPr>
          </a:lstStyle>
          <a:p>
            <a:pPr/>
            <a:r>
              <a:t>Удаление эпидурального катетера</a:t>
            </a:r>
          </a:p>
        </p:txBody>
      </p:sp>
      <p:sp>
        <p:nvSpPr>
          <p:cNvPr id="276" name="Перед удалением эпидурального катетера врач обязан убедиться в отсутствии гипокоагуляции!…"/>
          <p:cNvSpPr txBox="1"/>
          <p:nvPr>
            <p:ph type="body" idx="1"/>
          </p:nvPr>
        </p:nvSpPr>
        <p:spPr>
          <a:prstGeom prst="rect">
            <a:avLst/>
          </a:prstGeom>
        </p:spPr>
        <p:txBody>
          <a:bodyPr/>
          <a:lstStyle/>
          <a:p>
            <a:pPr marL="0" indent="0" defTabSz="619125">
              <a:spcBef>
                <a:spcPts val="4400"/>
              </a:spcBef>
              <a:buSzTx/>
              <a:buNone/>
              <a:defRPr sz="3600"/>
            </a:pPr>
            <a:r>
              <a:t>Перед удалением эпидурального катетера врач обязан убедиться в отсутствии гипокоагуляции!</a:t>
            </a:r>
          </a:p>
          <a:p>
            <a:pPr marL="0" indent="0" defTabSz="619125">
              <a:spcBef>
                <a:spcPts val="4400"/>
              </a:spcBef>
              <a:buSzTx/>
              <a:buNone/>
              <a:defRPr sz="3600"/>
            </a:pPr>
            <a:r>
              <a:rPr spc="-1200">
                <a:latin typeface="Calibri"/>
                <a:ea typeface="Calibri"/>
                <a:cs typeface="Calibri"/>
                <a:sym typeface="Calibri"/>
              </a:rPr>
              <a:t> </a:t>
            </a:r>
            <a:r>
              <a:t>Удаление эпидурального катетера на фоне гипокоагуляции любого происхождения</a:t>
            </a:r>
            <a:r>
              <a:rPr spc="-1200">
                <a:latin typeface="Calibri"/>
                <a:ea typeface="Calibri"/>
                <a:cs typeface="Calibri"/>
                <a:sym typeface="Calibri"/>
              </a:rPr>
              <a:t> </a:t>
            </a:r>
            <a:r>
              <a:t>категорически запрещено</a:t>
            </a:r>
            <a:r>
              <a:rPr>
                <a:latin typeface="Calibri"/>
                <a:ea typeface="Calibri"/>
                <a:cs typeface="Calibri"/>
                <a:sym typeface="Calibri"/>
              </a:rPr>
              <a:t>!</a:t>
            </a:r>
            <a:endParaRPr spc="-1200">
              <a:latin typeface="Calibri"/>
              <a:ea typeface="Calibri"/>
              <a:cs typeface="Calibri"/>
              <a:sym typeface="Calibri"/>
            </a:endParaRPr>
          </a:p>
          <a:p>
            <a:pPr marL="0" indent="0" defTabSz="619125">
              <a:spcBef>
                <a:spcPts val="4400"/>
              </a:spcBef>
              <a:buSzTx/>
              <a:buNone/>
              <a:defRPr sz="3600"/>
            </a:pPr>
            <a:r>
              <a:t>Необходимый интервал между последней инъекцией и удалением катетера:</a:t>
            </a:r>
          </a:p>
          <a:p>
            <a:pPr marL="476250" indent="-476250" defTabSz="619125">
              <a:spcBef>
                <a:spcPts val="4400"/>
              </a:spcBef>
              <a:buSzPct val="50000"/>
              <a:buBlip>
                <a:blip r:embed="rId2"/>
              </a:buBlip>
              <a:defRPr sz="3600"/>
            </a:pPr>
            <a:r>
              <a:t>ГЕПАРИН - 5 часов;</a:t>
            </a:r>
          </a:p>
          <a:p>
            <a:pPr marL="476250" indent="-476250" defTabSz="619125">
              <a:spcBef>
                <a:spcPts val="4400"/>
              </a:spcBef>
              <a:buSzPct val="50000"/>
              <a:buBlip>
                <a:blip r:embed="rId2"/>
              </a:buBlip>
              <a:defRPr sz="3600"/>
            </a:pPr>
            <a:r>
              <a:t>НИЗКОМОЛЕКУЛЯРНОГО ГЕПАРИНА</a:t>
            </a:r>
            <a:r>
              <a:rPr>
                <a:latin typeface="Calibri"/>
                <a:ea typeface="Calibri"/>
                <a:cs typeface="Calibri"/>
                <a:sym typeface="Calibri"/>
              </a:rPr>
              <a:t> </a:t>
            </a:r>
            <a:r>
              <a:t>в профилактической дозе – 12 часов,</a:t>
            </a:r>
          </a:p>
          <a:p>
            <a:pPr marL="476250" indent="-476250" defTabSz="619125">
              <a:spcBef>
                <a:spcPts val="4400"/>
              </a:spcBef>
              <a:buSzPct val="50000"/>
              <a:buBlip>
                <a:blip r:embed="rId2"/>
              </a:buBlip>
              <a:defRPr sz="3600"/>
            </a:pPr>
            <a:r>
              <a:t>в лечебной дозе – 24 часа,</a:t>
            </a:r>
          </a:p>
          <a:p>
            <a:pPr marL="476250" indent="-476250" defTabSz="619125">
              <a:spcBef>
                <a:spcPts val="4400"/>
              </a:spcBef>
              <a:buSzPct val="50000"/>
              <a:buBlip>
                <a:blip r:embed="rId2"/>
              </a:buBlip>
              <a:defRPr sz="3600"/>
            </a:pPr>
            <a:r>
              <a:t>ПРОДАКСЫ (дабигатрона) – 2 часа;</a:t>
            </a:r>
          </a:p>
          <a:p>
            <a:pPr marL="476250" indent="-476250" defTabSz="619125">
              <a:spcBef>
                <a:spcPts val="4400"/>
              </a:spcBef>
              <a:buSzPct val="50000"/>
              <a:buBlip>
                <a:blip r:embed="rId2"/>
              </a:buBlip>
              <a:defRPr sz="3600"/>
            </a:pPr>
            <a:r>
              <a:t>КСАРЕЛТО (ривароксобана) – 6 часов.</a:t>
            </a:r>
          </a:p>
        </p:txBody>
      </p:sp>
    </p:spTree>
  </p:cSld>
  <p:clrMapOvr>
    <a:masterClrMapping/>
  </p:clrMapOvr>
  <p:transition xmlns:p14="http://schemas.microsoft.com/office/powerpoint/2010/main" spd="med" advClick="1"/>
</p:sld>
</file>

<file path=ppt/slides/slide4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278" name="1.png" descr="1.png"/>
          <p:cNvPicPr>
            <a:picLocks noChangeAspect="1"/>
          </p:cNvPicPr>
          <p:nvPr/>
        </p:nvPicPr>
        <p:blipFill>
          <a:blip r:embed="rId2">
            <a:extLst/>
          </a:blip>
          <a:stretch>
            <a:fillRect/>
          </a:stretch>
        </p:blipFill>
        <p:spPr>
          <a:xfrm>
            <a:off x="6647485" y="-507319"/>
            <a:ext cx="11089030" cy="15693037"/>
          </a:xfrm>
          <a:prstGeom prst="rect">
            <a:avLst/>
          </a:prstGeom>
          <a:ln w="12700">
            <a:miter lim="400000"/>
          </a:ln>
        </p:spPr>
      </p:pic>
    </p:spTree>
  </p:cSld>
  <p:clrMapOvr>
    <a:masterClrMapping/>
  </p:clrMapOvr>
  <p:transition xmlns:p14="http://schemas.microsoft.com/office/powerpoint/2010/main" spd="med" advClick="1"/>
</p:sld>
</file>

<file path=ppt/slides/slide4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280" name="2-3.png" descr="2-3.png"/>
          <p:cNvPicPr>
            <a:picLocks noChangeAspect="1"/>
          </p:cNvPicPr>
          <p:nvPr/>
        </p:nvPicPr>
        <p:blipFill>
          <a:blip r:embed="rId2">
            <a:extLst/>
          </a:blip>
          <a:stretch>
            <a:fillRect/>
          </a:stretch>
        </p:blipFill>
        <p:spPr>
          <a:xfrm>
            <a:off x="1350950" y="-814973"/>
            <a:ext cx="21682100" cy="15345946"/>
          </a:xfrm>
          <a:prstGeom prst="rect">
            <a:avLst/>
          </a:prstGeom>
          <a:ln w="12700">
            <a:miter lim="400000"/>
          </a:ln>
        </p:spPr>
      </p:pic>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32" name="Эпидуральная анестезия (ЭА)"/>
          <p:cNvSpPr txBox="1"/>
          <p:nvPr>
            <p:ph type="title"/>
          </p:nvPr>
        </p:nvSpPr>
        <p:spPr>
          <a:prstGeom prst="rect">
            <a:avLst/>
          </a:prstGeom>
        </p:spPr>
        <p:txBody>
          <a:bodyPr/>
          <a:lstStyle>
            <a:lvl1pPr>
              <a:defRPr sz="8400"/>
            </a:lvl1pPr>
          </a:lstStyle>
          <a:p>
            <a:pPr/>
            <a:r>
              <a:t>Эпидуральная анестезия (ЭА)</a:t>
            </a:r>
          </a:p>
        </p:txBody>
      </p:sp>
      <p:sp>
        <p:nvSpPr>
          <p:cNvPr id="133" name="Эпидуральная анестезия (ЭА) – тип нейроаксиальной блокады при котором местный анестетик вводится в эпидуральное пространство с целью анестезии нервных корешков спинного мозга, которые пересекают его. ЭА используется при операциях на органах брюшной полости, малого таза, нижних конечностей и грудной клетки…"/>
          <p:cNvSpPr txBox="1"/>
          <p:nvPr>
            <p:ph type="body" idx="1"/>
          </p:nvPr>
        </p:nvSpPr>
        <p:spPr>
          <a:prstGeom prst="rect">
            <a:avLst/>
          </a:prstGeom>
        </p:spPr>
        <p:txBody>
          <a:bodyPr/>
          <a:lstStyle/>
          <a:p>
            <a:pPr marL="0" indent="0" algn="just" defTabSz="800735">
              <a:spcBef>
                <a:spcPts val="5700"/>
              </a:spcBef>
              <a:buSzTx/>
              <a:buNone/>
              <a:defRPr sz="4656"/>
            </a:pPr>
            <a:r>
              <a:t>Эпидуральная анестезия (ЭА) – тип нейроаксиальной блокады при котором местный анестетик вводится в эпидуральное пространство с целью анестезии нервных корешков спинного мозга, которые пересекают его. ЭА используется при операциях на органах брюшной полости, малого таза, нижних конечностей и грудной клетки</a:t>
            </a:r>
          </a:p>
          <a:p>
            <a:pPr marL="0" indent="0" defTabSz="800735">
              <a:spcBef>
                <a:spcPts val="5700"/>
              </a:spcBef>
              <a:buSzTx/>
              <a:buNone/>
              <a:defRPr sz="4656"/>
            </a:pPr>
            <a:r>
              <a:t>Обычно она включает в себя:</a:t>
            </a:r>
          </a:p>
          <a:p>
            <a:pPr marL="615950" indent="-615950" defTabSz="800735">
              <a:spcBef>
                <a:spcPts val="5700"/>
              </a:spcBef>
              <a:buSzPct val="50000"/>
              <a:buBlip>
                <a:blip r:embed="rId2"/>
              </a:buBlip>
              <a:defRPr sz="4656"/>
            </a:pPr>
            <a:r>
              <a:t>постановка катетера,</a:t>
            </a:r>
          </a:p>
          <a:p>
            <a:pPr marL="615950" indent="-615950" defTabSz="800735">
              <a:spcBef>
                <a:spcPts val="5700"/>
              </a:spcBef>
              <a:buSzPct val="50000"/>
              <a:buBlip>
                <a:blip r:embed="rId2"/>
              </a:buBlip>
              <a:defRPr sz="4656"/>
            </a:pPr>
            <a:r>
              <a:t>введение местного анестетика и адъювантов для начала и поддержания анестезии или анальгезии в течении хирургической процедуры</a:t>
            </a:r>
          </a:p>
        </p:txBody>
      </p:sp>
    </p:spTree>
  </p:cSld>
  <p:clrMapOvr>
    <a:masterClrMapping/>
  </p:clrMapOvr>
  <p:transition xmlns:p14="http://schemas.microsoft.com/office/powerpoint/2010/main" spd="med" advClick="1"/>
</p:sld>
</file>

<file path=ppt/slides/slide5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82" name="Благодарю за внимание!"/>
          <p:cNvSpPr txBox="1"/>
          <p:nvPr>
            <p:ph type="body" idx="14"/>
          </p:nvPr>
        </p:nvSpPr>
        <p:spPr>
          <a:prstGeom prst="rect">
            <a:avLst/>
          </a:prstGeom>
        </p:spPr>
        <p:txBody>
          <a:bodyPr/>
          <a:lstStyle/>
          <a:p>
            <a:pPr/>
            <a:r>
              <a:t>Благодарю за внимание!</a:t>
            </a:r>
          </a:p>
        </p:txBody>
      </p:sp>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35" name="Предоперационное обследование"/>
          <p:cNvSpPr txBox="1"/>
          <p:nvPr>
            <p:ph type="title"/>
          </p:nvPr>
        </p:nvSpPr>
        <p:spPr>
          <a:prstGeom prst="rect">
            <a:avLst/>
          </a:prstGeom>
        </p:spPr>
        <p:txBody>
          <a:bodyPr/>
          <a:lstStyle>
            <a:lvl1pPr defTabSz="701675">
              <a:defRPr sz="9520"/>
            </a:lvl1pPr>
          </a:lstStyle>
          <a:p>
            <a:pPr/>
            <a:r>
              <a:t>Предоперационное обследование</a:t>
            </a:r>
          </a:p>
        </p:txBody>
      </p:sp>
      <p:sp>
        <p:nvSpPr>
          <p:cNvPr id="136" name="тщательное изучение истории заболевания,…"/>
          <p:cNvSpPr txBox="1"/>
          <p:nvPr>
            <p:ph type="body" idx="1"/>
          </p:nvPr>
        </p:nvSpPr>
        <p:spPr>
          <a:xfrm>
            <a:off x="1689100" y="3098800"/>
            <a:ext cx="21005800" cy="9296400"/>
          </a:xfrm>
          <a:prstGeom prst="rect">
            <a:avLst/>
          </a:prstGeom>
        </p:spPr>
        <p:txBody>
          <a:bodyPr/>
          <a:lstStyle/>
          <a:p>
            <a:pPr marL="406400" indent="-406400" defTabSz="528319">
              <a:spcBef>
                <a:spcPts val="3700"/>
              </a:spcBef>
              <a:buSzPct val="50000"/>
              <a:buBlip>
                <a:blip r:embed="rId2"/>
              </a:buBlip>
              <a:defRPr sz="3072"/>
            </a:pPr>
            <a:r>
              <a:t>тщательное изучение истории заболевания,</a:t>
            </a:r>
          </a:p>
          <a:p>
            <a:pPr marL="406400" indent="-406400" defTabSz="528319">
              <a:spcBef>
                <a:spcPts val="3700"/>
              </a:spcBef>
              <a:buSzPct val="50000"/>
              <a:buBlip>
                <a:blip r:embed="rId2"/>
              </a:buBlip>
              <a:defRPr sz="3072"/>
            </a:pPr>
            <a:r>
              <a:t>оценка позвоночника,</a:t>
            </a:r>
          </a:p>
          <a:p>
            <a:pPr marL="406400" indent="-406400" defTabSz="528319">
              <a:spcBef>
                <a:spcPts val="3700"/>
              </a:spcBef>
              <a:buSzPct val="50000"/>
              <a:buBlip>
                <a:blip r:embed="rId2"/>
              </a:buBlip>
              <a:defRPr sz="3072"/>
            </a:pPr>
            <a:r>
              <a:t>фокус на состояниях, способных влиять на физиологический ответ или увеличивать риск осложнений:</a:t>
            </a:r>
          </a:p>
          <a:p>
            <a:pPr lvl="1" marL="812800" indent="-406400" defTabSz="528319">
              <a:spcBef>
                <a:spcPts val="3700"/>
              </a:spcBef>
              <a:buSzPct val="50000"/>
              <a:buBlip>
                <a:blip r:embed="rId2"/>
              </a:buBlip>
              <a:defRPr sz="3072"/>
            </a:pPr>
            <a:r>
              <a:t>коагулопатия,</a:t>
            </a:r>
          </a:p>
          <a:p>
            <a:pPr lvl="1" marL="812800" indent="-406400" defTabSz="528319">
              <a:spcBef>
                <a:spcPts val="3700"/>
              </a:spcBef>
              <a:buSzPct val="50000"/>
              <a:buBlip>
                <a:blip r:embed="rId2"/>
              </a:buBlip>
              <a:defRPr sz="3072"/>
            </a:pPr>
            <a:r>
              <a:t>системная или местная инфекция,</a:t>
            </a:r>
          </a:p>
          <a:p>
            <a:pPr lvl="1" marL="812800" indent="-406400" defTabSz="528319">
              <a:spcBef>
                <a:spcPts val="3700"/>
              </a:spcBef>
              <a:buSzPct val="50000"/>
              <a:buBlip>
                <a:blip r:embed="rId2"/>
              </a:buBlip>
              <a:defRPr sz="3072"/>
            </a:pPr>
            <a:r>
              <a:t>снижение преднагрузки,</a:t>
            </a:r>
          </a:p>
          <a:p>
            <a:pPr lvl="1" marL="812800" indent="-406400" defTabSz="528319">
              <a:spcBef>
                <a:spcPts val="3700"/>
              </a:spcBef>
              <a:buSzPct val="50000"/>
              <a:buBlip>
                <a:blip r:embed="rId2"/>
              </a:buBlip>
              <a:defRPr sz="3072"/>
            </a:pPr>
            <a:r>
              <a:t>гиповолемия,</a:t>
            </a:r>
          </a:p>
          <a:p>
            <a:pPr lvl="1" marL="812800" indent="-406400" defTabSz="528319">
              <a:spcBef>
                <a:spcPts val="3700"/>
              </a:spcBef>
              <a:buSzPct val="50000"/>
              <a:buBlip>
                <a:blip r:embed="rId2"/>
              </a:buBlip>
              <a:defRPr sz="3072"/>
            </a:pPr>
            <a:r>
              <a:t>нарушения со стороны позвоночного столба,</a:t>
            </a:r>
          </a:p>
          <a:p>
            <a:pPr lvl="1" marL="812800" indent="-406400" defTabSz="528319">
              <a:spcBef>
                <a:spcPts val="3700"/>
              </a:spcBef>
              <a:buSzPct val="50000"/>
              <a:buBlip>
                <a:blip r:embed="rId2"/>
              </a:buBlip>
              <a:defRPr sz="3072"/>
            </a:pPr>
            <a:r>
              <a:t>прогрессирующие неврологические заболевания,</a:t>
            </a:r>
          </a:p>
          <a:p>
            <a:pPr lvl="1" marL="812800" indent="-406400" defTabSz="528319">
              <a:spcBef>
                <a:spcPts val="3700"/>
              </a:spcBef>
              <a:buSzPct val="50000"/>
              <a:buBlip>
                <a:blip r:embed="rId2"/>
              </a:buBlip>
              <a:defRPr sz="3072"/>
            </a:pPr>
            <a:r>
              <a:t>внутричерепные образования с внутричерепной гипертензией</a:t>
            </a:r>
          </a:p>
        </p:txBody>
      </p:sp>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38" name="Подготовка к ЭА"/>
          <p:cNvSpPr txBox="1"/>
          <p:nvPr>
            <p:ph type="title"/>
          </p:nvPr>
        </p:nvSpPr>
        <p:spPr>
          <a:prstGeom prst="rect">
            <a:avLst/>
          </a:prstGeom>
        </p:spPr>
        <p:txBody>
          <a:bodyPr/>
          <a:lstStyle/>
          <a:p>
            <a:pPr/>
            <a:r>
              <a:t>Подготовка к ЭА</a:t>
            </a:r>
          </a:p>
        </p:txBody>
      </p:sp>
      <p:sp>
        <p:nvSpPr>
          <p:cNvPr id="139" name="Для проведения ЭА требуется наличие стандартного оборудования для проведения общей анестезии и проведения СЛР…"/>
          <p:cNvSpPr txBox="1"/>
          <p:nvPr>
            <p:ph type="body" idx="1"/>
          </p:nvPr>
        </p:nvSpPr>
        <p:spPr>
          <a:prstGeom prst="rect">
            <a:avLst/>
          </a:prstGeom>
        </p:spPr>
        <p:txBody>
          <a:bodyPr/>
          <a:lstStyle/>
          <a:p>
            <a:pPr marL="0" indent="0">
              <a:buSzTx/>
              <a:buNone/>
            </a:pPr>
            <a:r>
              <a:t>Для проведения ЭА требуется наличие стандартного оборудования для проведения общей анестезии и проведения СЛР</a:t>
            </a:r>
          </a:p>
          <a:p>
            <a:pPr marL="0" indent="0">
              <a:buSzTx/>
              <a:buNone/>
            </a:pPr>
            <a:r>
              <a:t>До начала проведения пункции эпидурального протранства необходимо обеспечить:</a:t>
            </a:r>
          </a:p>
          <a:p>
            <a:pPr>
              <a:buSzPct val="50000"/>
              <a:buBlip>
                <a:blip r:embed="rId2"/>
              </a:buBlip>
            </a:pPr>
            <a:r>
              <a:t>в/в доступ,</a:t>
            </a:r>
          </a:p>
          <a:p>
            <a:pPr>
              <a:buSzPct val="50000"/>
              <a:buBlip>
                <a:blip r:embed="rId2"/>
              </a:buBlip>
            </a:pPr>
            <a:r>
              <a:t>НИАД, ЭКГ, пульсоксиметрия, ИАД (при наличии показаний)</a:t>
            </a:r>
          </a:p>
        </p:txBody>
      </p:sp>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41" name="Премедикация"/>
          <p:cNvSpPr txBox="1"/>
          <p:nvPr>
            <p:ph type="title"/>
          </p:nvPr>
        </p:nvSpPr>
        <p:spPr>
          <a:prstGeom prst="rect">
            <a:avLst/>
          </a:prstGeom>
        </p:spPr>
        <p:txBody>
          <a:bodyPr/>
          <a:lstStyle>
            <a:lvl1pPr>
              <a:defRPr sz="8400"/>
            </a:lvl1pPr>
          </a:lstStyle>
          <a:p>
            <a:pPr/>
            <a:r>
              <a:t>Премедикация</a:t>
            </a:r>
          </a:p>
        </p:txBody>
      </p:sp>
      <p:sp>
        <p:nvSpPr>
          <p:cNvPr id="142" name="Возможно проведение седации, однако она не должна быть избыточной. Пациент должен «сотрудничать» при позиционировании на операционном столе и быть способным отвечать на вопросы (например, сообщать о появлении парестезий, боли)"/>
          <p:cNvSpPr txBox="1"/>
          <p:nvPr>
            <p:ph type="body" idx="1"/>
          </p:nvPr>
        </p:nvSpPr>
        <p:spPr>
          <a:prstGeom prst="rect">
            <a:avLst/>
          </a:prstGeom>
        </p:spPr>
        <p:txBody>
          <a:bodyPr/>
          <a:lstStyle>
            <a:lvl1pPr marL="0" indent="0" algn="just">
              <a:buSzTx/>
              <a:buNone/>
            </a:lvl1pPr>
          </a:lstStyle>
          <a:p>
            <a:pPr/>
            <a:r>
              <a:t>Возможно проведение седации, однако она не должна быть избыточной. Пациент должен «сотрудничать» при позиционировании на операционном столе и быть способным отвечать на вопросы (например, сообщать о появлении парестезий, боли)</a:t>
            </a:r>
          </a:p>
        </p:txBody>
      </p:sp>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44" name="Pstn_nrxl_ansths-2.jpg" descr="Pstn_nrxl_ansths-2.jpg"/>
          <p:cNvPicPr>
            <a:picLocks noChangeAspect="0"/>
          </p:cNvPicPr>
          <p:nvPr>
            <p:ph type="pic" idx="13"/>
          </p:nvPr>
        </p:nvPicPr>
        <p:blipFill>
          <a:blip r:embed="rId2">
            <a:extLst/>
          </a:blip>
          <a:stretch>
            <a:fillRect/>
          </a:stretch>
        </p:blipFill>
        <p:spPr>
          <a:xfrm>
            <a:off x="2931914" y="940765"/>
            <a:ext cx="18520094" cy="10407130"/>
          </a:xfrm>
          <a:prstGeom prst="rect">
            <a:avLst/>
          </a:prstGeom>
          <a:ln w="9525">
            <a:round/>
          </a:ln>
        </p:spPr>
      </p:pic>
      <p:sp>
        <p:nvSpPr>
          <p:cNvPr id="145" name="Clinical Anesthesiology, 4th ed, Morgan GE, Mikhail MS, Murray M (Eds), McGraw-Hill, New York 2006. p.289. Copyright © 2006 McGraw-Hill"/>
          <p:cNvSpPr txBox="1"/>
          <p:nvPr>
            <p:ph type="title"/>
          </p:nvPr>
        </p:nvSpPr>
        <p:spPr>
          <a:xfrm>
            <a:off x="3326782" y="10510808"/>
            <a:ext cx="17730436" cy="692644"/>
          </a:xfrm>
          <a:prstGeom prst="rect">
            <a:avLst/>
          </a:prstGeom>
        </p:spPr>
        <p:txBody>
          <a:bodyPr/>
          <a:lstStyle>
            <a:lvl1pPr algn="l" defTabSz="449580">
              <a:defRPr sz="2200">
                <a:latin typeface="Calibri"/>
                <a:ea typeface="Calibri"/>
                <a:cs typeface="Calibri"/>
                <a:sym typeface="Calibri"/>
              </a:defRPr>
            </a:lvl1pPr>
          </a:lstStyle>
          <a:p>
            <a:pPr/>
            <a:r>
              <a:t>Clinical Anesthesiology, 4th ed, Morgan GE, Mikhail MS, Murray M (Eds), McGraw-Hill, New York 2006. p.289. Copyright © 2006 McGraw-Hill</a:t>
            </a:r>
          </a:p>
        </p:txBody>
      </p:sp>
      <p:sp>
        <p:nvSpPr>
          <p:cNvPr id="146" name="Успех пункции сравним в обоих положениях. Задача позиционирования – обеспечить прямой канал для пункции между остистыми отростками верхнего и нижнего позвонка и исключить ротацию позвоночника"/>
          <p:cNvSpPr txBox="1"/>
          <p:nvPr>
            <p:ph type="body" sz="quarter" idx="1"/>
          </p:nvPr>
        </p:nvSpPr>
        <p:spPr>
          <a:xfrm>
            <a:off x="635000" y="11441878"/>
            <a:ext cx="23114000" cy="1944228"/>
          </a:xfrm>
          <a:prstGeom prst="rect">
            <a:avLst/>
          </a:prstGeom>
        </p:spPr>
        <p:txBody>
          <a:bodyPr/>
          <a:lstStyle/>
          <a:p>
            <a:pPr algn="just" defTabSz="387984">
              <a:defRPr sz="3948">
                <a:latin typeface="+mn-lt"/>
                <a:ea typeface="+mn-ea"/>
                <a:cs typeface="+mn-cs"/>
                <a:sym typeface="Helvetica Neue Medium"/>
              </a:defRPr>
            </a:pPr>
            <a:r>
              <a:t>Успех пункции сравним в обоих положениях. Задача позиционирования – обеспечить прямой канал для пункции между остистыми отростками верхнего и нижнего позвонка и </a:t>
            </a:r>
            <a:r>
              <a:rPr b="1" u="sng">
                <a:latin typeface="Helvetica Neue"/>
                <a:ea typeface="Helvetica Neue"/>
                <a:cs typeface="Helvetica Neue"/>
                <a:sym typeface="Helvetica Neue"/>
              </a:rPr>
              <a:t>исключить ротацию позвоночника</a:t>
            </a:r>
          </a:p>
        </p:txBody>
      </p:sp>
      <p:sp>
        <p:nvSpPr>
          <p:cNvPr id="147" name="Позиционирование пациента"/>
          <p:cNvSpPr txBox="1"/>
          <p:nvPr/>
        </p:nvSpPr>
        <p:spPr>
          <a:xfrm>
            <a:off x="4380280" y="23735"/>
            <a:ext cx="15623440" cy="1366056"/>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0" sz="8400">
                <a:latin typeface="+mn-lt"/>
                <a:ea typeface="+mn-ea"/>
                <a:cs typeface="+mn-cs"/>
                <a:sym typeface="Helvetica Neue Medium"/>
              </a:defRPr>
            </a:lvl1pPr>
          </a:lstStyle>
          <a:p>
            <a:pPr/>
            <a:r>
              <a:t>Позиционирование пациента</a:t>
            </a:r>
          </a:p>
        </p:txBody>
      </p:sp>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White">
  <a:themeElements>
    <a:clrScheme name="White">
      <a:dk1>
        <a:srgbClr val="000000"/>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0" tIns="0" rIns="0" bIns="0" numCol="1" spcCol="38100" rtlCol="0" anchor="ctr" upright="0">
        <a:spAutoFit/>
      </a:bodyPr>
      <a:lstStyle>
        <a:defPPr marL="0" marR="0" indent="0" algn="ctr" defTabSz="825500"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825500" rtl="0" fontAlgn="auto" latinLnBrk="0" hangingPunct="0">
          <a:lnSpc>
            <a:spcPct val="100000"/>
          </a:lnSpc>
          <a:spcBef>
            <a:spcPts val="0"/>
          </a:spcBef>
          <a:spcAft>
            <a:spcPts val="0"/>
          </a:spcAft>
          <a:buClrTx/>
          <a:buSzTx/>
          <a:buFontTx/>
          <a:buNone/>
          <a:tabLst/>
          <a:defRPr b="1" baseline="0" cap="none" i="0" spc="0" strike="noStrike" sz="3000" u="none" kumimoji="0" normalizeH="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White">
  <a:themeElements>
    <a:clrScheme name="White">
      <a:dk1>
        <a:srgbClr val="000000"/>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0" tIns="0" rIns="0" bIns="0" numCol="1" spcCol="38100" rtlCol="0" anchor="ctr" upright="0">
        <a:spAutoFit/>
      </a:bodyPr>
      <a:lstStyle>
        <a:defPPr marL="0" marR="0" indent="0" algn="ctr" defTabSz="825500"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825500" rtl="0" fontAlgn="auto" latinLnBrk="0" hangingPunct="0">
          <a:lnSpc>
            <a:spcPct val="100000"/>
          </a:lnSpc>
          <a:spcBef>
            <a:spcPts val="0"/>
          </a:spcBef>
          <a:spcAft>
            <a:spcPts val="0"/>
          </a:spcAft>
          <a:buClrTx/>
          <a:buSzTx/>
          <a:buFontTx/>
          <a:buNone/>
          <a:tabLst/>
          <a:defRPr b="1" baseline="0" cap="none" i="0" spc="0" strike="noStrike" sz="3000" u="none" kumimoji="0" normalizeH="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